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2" r:id="rId5"/>
    <p:sldId id="260" r:id="rId6"/>
    <p:sldId id="261" r:id="rId7"/>
    <p:sldId id="263" r:id="rId8"/>
    <p:sldId id="282" r:id="rId9"/>
    <p:sldId id="265" r:id="rId10"/>
    <p:sldId id="266" r:id="rId11"/>
    <p:sldId id="283" r:id="rId12"/>
    <p:sldId id="279" r:id="rId13"/>
    <p:sldId id="284" r:id="rId14"/>
    <p:sldId id="28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13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5FD26-A42E-4F7F-B839-5A5379859BA4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B224B-9B13-493C-8B8F-EEC7FE6918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e.light2015.org/Home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spex-eu.org/spex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42852"/>
            <a:ext cx="8001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sr-Latn-C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rojekt  iSPEX</a:t>
            </a:r>
            <a:r>
              <a:rPr lang="sr-Latn-CS" sz="2800" dirty="0" smtClean="0"/>
              <a:t> </a:t>
            </a:r>
            <a:r>
              <a:rPr lang="sr-Cyrl-CS" sz="32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primena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spektropolarimetra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istrazivanja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aerosola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atmosferi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SCF45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143248"/>
            <a:ext cx="3500462" cy="2611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643042" y="1357298"/>
            <a:ext cx="53578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8080"/>
                </a:solidFill>
              </a:rPr>
              <a:t>Mirjana</a:t>
            </a:r>
            <a:r>
              <a:rPr lang="en-US" sz="2400" b="1" dirty="0" smtClean="0">
                <a:solidFill>
                  <a:srgbClr val="008080"/>
                </a:solidFill>
              </a:rPr>
              <a:t> </a:t>
            </a:r>
            <a:r>
              <a:rPr lang="en-US" sz="2400" b="1" dirty="0" err="1" smtClean="0">
                <a:solidFill>
                  <a:srgbClr val="008080"/>
                </a:solidFill>
              </a:rPr>
              <a:t>Boic</a:t>
            </a:r>
            <a:r>
              <a:rPr lang="en-US" sz="2400" b="1" dirty="0" smtClean="0">
                <a:solidFill>
                  <a:srgbClr val="008080"/>
                </a:solidFill>
              </a:rPr>
              <a:t> i  </a:t>
            </a:r>
            <a:r>
              <a:rPr lang="en-US" sz="2400" b="1" dirty="0" err="1" smtClean="0">
                <a:solidFill>
                  <a:srgbClr val="008080"/>
                </a:solidFill>
              </a:rPr>
              <a:t>Milena</a:t>
            </a:r>
            <a:r>
              <a:rPr lang="en-US" sz="2400" b="1" dirty="0" smtClean="0">
                <a:solidFill>
                  <a:srgbClr val="008080"/>
                </a:solidFill>
              </a:rPr>
              <a:t> </a:t>
            </a:r>
            <a:r>
              <a:rPr lang="en-US" sz="2400" b="1" dirty="0" err="1" smtClean="0">
                <a:solidFill>
                  <a:srgbClr val="008080"/>
                </a:solidFill>
              </a:rPr>
              <a:t>Davidovic</a:t>
            </a:r>
            <a:r>
              <a:rPr lang="en-US" sz="2400" b="1" dirty="0" smtClean="0">
                <a:solidFill>
                  <a:srgbClr val="008080"/>
                </a:solidFill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rgbClr val="008080"/>
                </a:solidFill>
              </a:rPr>
              <a:t>ispred</a:t>
            </a:r>
            <a:r>
              <a:rPr lang="en-US" sz="2400" b="1" dirty="0" smtClean="0">
                <a:solidFill>
                  <a:srgbClr val="008080"/>
                </a:solidFill>
              </a:rPr>
              <a:t> </a:t>
            </a:r>
          </a:p>
          <a:p>
            <a:pPr algn="ctr"/>
            <a:r>
              <a:rPr lang="sr-Latn-CS" sz="2400" b="1" dirty="0" smtClean="0">
                <a:solidFill>
                  <a:srgbClr val="008080"/>
                </a:solidFill>
              </a:rPr>
              <a:t>Beogradsk</a:t>
            </a:r>
            <a:r>
              <a:rPr lang="en-US" sz="2400" b="1" dirty="0" err="1" smtClean="0">
                <a:solidFill>
                  <a:srgbClr val="008080"/>
                </a:solidFill>
              </a:rPr>
              <a:t>og</a:t>
            </a:r>
            <a:r>
              <a:rPr lang="sr-Latn-CS" sz="2400" b="1" dirty="0" smtClean="0">
                <a:solidFill>
                  <a:srgbClr val="008080"/>
                </a:solidFill>
              </a:rPr>
              <a:t> iSPEX tim</a:t>
            </a:r>
            <a:r>
              <a:rPr lang="en-US" sz="2400" b="1" dirty="0" smtClean="0">
                <a:solidFill>
                  <a:srgbClr val="008080"/>
                </a:solidFill>
              </a:rPr>
              <a:t>a</a:t>
            </a:r>
          </a:p>
          <a:p>
            <a:pPr algn="ctr"/>
            <a:r>
              <a:rPr lang="en-US" sz="2400" b="1" dirty="0" smtClean="0">
                <a:solidFill>
                  <a:srgbClr val="008080"/>
                </a:solidFill>
              </a:rPr>
              <a:t>ispex@ipb.ac.rs</a:t>
            </a:r>
            <a:r>
              <a:rPr lang="sr-Latn-CS" sz="2400" b="1" dirty="0" smtClean="0">
                <a:solidFill>
                  <a:srgbClr val="008080"/>
                </a:solidFill>
              </a:rPr>
              <a:t> </a:t>
            </a:r>
            <a:endParaRPr lang="en-US" sz="2400" b="1" dirty="0">
              <a:solidFill>
                <a:srgbClr val="00808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7158" y="6286520"/>
            <a:ext cx="4910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Razgovori</a:t>
            </a:r>
            <a:r>
              <a:rPr lang="en-US" b="1" dirty="0" smtClean="0">
                <a:solidFill>
                  <a:srgbClr val="FF0000"/>
                </a:solidFill>
              </a:rPr>
              <a:t> o </a:t>
            </a:r>
            <a:r>
              <a:rPr lang="en-US" b="1" dirty="0" err="1" smtClean="0">
                <a:solidFill>
                  <a:srgbClr val="FF0000"/>
                </a:solidFill>
              </a:rPr>
              <a:t>svetlosti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Kolarac</a:t>
            </a:r>
            <a:r>
              <a:rPr lang="en-US" b="1" dirty="0" smtClean="0">
                <a:solidFill>
                  <a:srgbClr val="FF0000"/>
                </a:solidFill>
              </a:rPr>
              <a:t>, 28 </a:t>
            </a:r>
            <a:r>
              <a:rPr lang="en-US" b="1" dirty="0" err="1" smtClean="0">
                <a:solidFill>
                  <a:srgbClr val="FF0000"/>
                </a:solidFill>
              </a:rPr>
              <a:t>novembar</a:t>
            </a:r>
            <a:r>
              <a:rPr lang="en-US" b="1" dirty="0" smtClean="0">
                <a:solidFill>
                  <a:srgbClr val="FF0000"/>
                </a:solidFill>
              </a:rPr>
              <a:t> 2015.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9058" y="3857628"/>
            <a:ext cx="471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8080"/>
                </a:solidFill>
              </a:rPr>
              <a:t>Profesori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fizike</a:t>
            </a:r>
            <a:r>
              <a:rPr lang="en-US" b="1" dirty="0" smtClean="0">
                <a:solidFill>
                  <a:srgbClr val="008080"/>
                </a:solidFill>
              </a:rPr>
              <a:t>  </a:t>
            </a:r>
            <a:r>
              <a:rPr lang="en-US" b="1" dirty="0" err="1" smtClean="0">
                <a:solidFill>
                  <a:srgbClr val="008080"/>
                </a:solidFill>
              </a:rPr>
              <a:t>posmatraju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izvor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svetlosti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pomo</a:t>
            </a:r>
            <a:r>
              <a:rPr lang="sr-Latn-CS" b="1" dirty="0" smtClean="0">
                <a:solidFill>
                  <a:srgbClr val="008080"/>
                </a:solidFill>
              </a:rPr>
              <a:t>ću dodatka za pametni telefon koji su 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sastavili</a:t>
            </a:r>
            <a:r>
              <a:rPr lang="en-US" b="1" dirty="0" smtClean="0">
                <a:solidFill>
                  <a:srgbClr val="008080"/>
                </a:solidFill>
              </a:rPr>
              <a:t> u </a:t>
            </a:r>
            <a:r>
              <a:rPr lang="en-US" b="1" dirty="0" err="1" smtClean="0">
                <a:solidFill>
                  <a:srgbClr val="008080"/>
                </a:solidFill>
              </a:rPr>
              <a:t>Insitutu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za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fiziku</a:t>
            </a:r>
            <a:r>
              <a:rPr lang="sr-Latn-CS" b="1" dirty="0" smtClean="0">
                <a:solidFill>
                  <a:srgbClr val="008080"/>
                </a:solidFill>
              </a:rPr>
              <a:t>, 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da</a:t>
            </a:r>
            <a:r>
              <a:rPr lang="en-US" b="1" dirty="0" smtClean="0">
                <a:solidFill>
                  <a:srgbClr val="008080"/>
                </a:solidFill>
              </a:rPr>
              <a:t> bi </a:t>
            </a:r>
            <a:r>
              <a:rPr lang="en-US" b="1" dirty="0" err="1" smtClean="0">
                <a:solidFill>
                  <a:srgbClr val="008080"/>
                </a:solidFill>
              </a:rPr>
              <a:t>slu</a:t>
            </a:r>
            <a:r>
              <a:rPr lang="sr-Latn-CS" b="1" dirty="0" smtClean="0">
                <a:solidFill>
                  <a:srgbClr val="008080"/>
                </a:solidFill>
              </a:rPr>
              <a:t>ž</a:t>
            </a:r>
            <a:r>
              <a:rPr lang="en-US" b="1" dirty="0" err="1" smtClean="0">
                <a:solidFill>
                  <a:srgbClr val="008080"/>
                </a:solidFill>
              </a:rPr>
              <a:t>io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kao</a:t>
            </a:r>
            <a:r>
              <a:rPr lang="en-US" b="1" dirty="0" smtClean="0">
                <a:solidFill>
                  <a:srgbClr val="008080"/>
                </a:solidFill>
              </a:rPr>
              <a:t> </a:t>
            </a:r>
            <a:r>
              <a:rPr lang="en-US" b="1" dirty="0" err="1" smtClean="0">
                <a:solidFill>
                  <a:srgbClr val="008080"/>
                </a:solidFill>
              </a:rPr>
              <a:t>spektroskop</a:t>
            </a:r>
            <a:r>
              <a:rPr lang="en-US" b="1" dirty="0" smtClean="0">
                <a:solidFill>
                  <a:srgbClr val="008080"/>
                </a:solidFill>
              </a:rPr>
              <a:t>. </a:t>
            </a:r>
            <a:endParaRPr lang="en-US" b="1" dirty="0">
              <a:solidFill>
                <a:srgbClr val="00808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9058" y="5357826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Institut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fiziku</a:t>
            </a:r>
            <a:r>
              <a:rPr lang="en-US" b="1" dirty="0" smtClean="0"/>
              <a:t>, Beograd, mart 2015. 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light2015.org/.imaging/stk/pop/content/dam/About/News/iSPEXteam/jcr:content/iSPEXteam.2015-08-12-13-31-40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71538" y="571480"/>
            <a:ext cx="6429419" cy="45720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357290" y="6215082"/>
            <a:ext cx="585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hlinkClick r:id="rId3"/>
              </a:rPr>
              <a:t>http://www.europe.light2015.org/Home.html</a:t>
            </a:r>
            <a:r>
              <a:rPr lang="sr-Latn-CS" b="1" dirty="0" smtClean="0">
                <a:solidFill>
                  <a:srgbClr val="FF0000"/>
                </a:solidFill>
              </a:rPr>
              <a:t>, ispex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sr-Latn-CS" b="1" dirty="0" smtClean="0">
                <a:solidFill>
                  <a:srgbClr val="FF0000"/>
                </a:solidFill>
              </a:rPr>
              <a:t>eu.org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5643578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Gradjani</a:t>
            </a:r>
            <a:r>
              <a:rPr lang="en-US" b="1" dirty="0" smtClean="0"/>
              <a:t> </a:t>
            </a:r>
            <a:r>
              <a:rPr lang="en-US" b="1" dirty="0" err="1" smtClean="0"/>
              <a:t>Holandije</a:t>
            </a:r>
            <a:r>
              <a:rPr lang="en-US" b="1" dirty="0" smtClean="0"/>
              <a:t>  mere </a:t>
            </a:r>
            <a:r>
              <a:rPr lang="en-US" b="1" dirty="0" err="1" smtClean="0"/>
              <a:t>pomo</a:t>
            </a:r>
            <a:r>
              <a:rPr lang="sr-Latn-CS" b="1" dirty="0" smtClean="0"/>
              <a:t>ću ispex dodatka na pametnom telefonu</a:t>
            </a:r>
            <a:endParaRPr lang="en-US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0232" y="21429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Join </a:t>
            </a:r>
            <a:r>
              <a:rPr lang="en-US" sz="2400" b="1" dirty="0" err="1" smtClean="0">
                <a:solidFill>
                  <a:srgbClr val="FF0000"/>
                </a:solidFill>
              </a:rPr>
              <a:t>iSPEX</a:t>
            </a:r>
            <a:r>
              <a:rPr lang="en-US" sz="2400" b="1" dirty="0" smtClean="0">
                <a:solidFill>
                  <a:srgbClr val="FF0000"/>
                </a:solidFill>
              </a:rPr>
              <a:t>-EU and Measure Air Pollution with your Smartphone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0034" y="2428868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LIGHT2015 je </a:t>
            </a:r>
            <a:r>
              <a:rPr lang="en-US" b="1" dirty="0" err="1" smtClean="0">
                <a:solidFill>
                  <a:srgbClr val="0070C0"/>
                </a:solidFill>
              </a:rPr>
              <a:t>projekt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ciji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cilj</a:t>
            </a:r>
            <a:r>
              <a:rPr lang="en-US" b="1" dirty="0" smtClean="0">
                <a:solidFill>
                  <a:srgbClr val="0070C0"/>
                </a:solidFill>
              </a:rPr>
              <a:t> je </a:t>
            </a:r>
            <a:r>
              <a:rPr lang="en-US" b="1" dirty="0" err="1" smtClean="0">
                <a:solidFill>
                  <a:srgbClr val="0070C0"/>
                </a:solidFill>
              </a:rPr>
              <a:t>da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siri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ideju</a:t>
            </a:r>
            <a:r>
              <a:rPr lang="en-US" b="1" dirty="0" smtClean="0">
                <a:solidFill>
                  <a:srgbClr val="0070C0"/>
                </a:solidFill>
              </a:rPr>
              <a:t> o </a:t>
            </a:r>
            <a:r>
              <a:rPr lang="en-US" b="1" dirty="0" err="1" smtClean="0">
                <a:solidFill>
                  <a:srgbClr val="0070C0"/>
                </a:solidFill>
              </a:rPr>
              <a:t>znacaju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fotonike</a:t>
            </a:r>
            <a:r>
              <a:rPr lang="en-US" b="1" dirty="0" smtClean="0">
                <a:solidFill>
                  <a:srgbClr val="0070C0"/>
                </a:solidFill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</a:rPr>
              <a:t>medju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mladima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preduzetnicima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  u </a:t>
            </a:r>
            <a:r>
              <a:rPr lang="en-US" b="1" dirty="0" err="1" smtClean="0">
                <a:solidFill>
                  <a:srgbClr val="0070C0"/>
                </a:solidFill>
              </a:rPr>
              <a:t>javnosti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tokom</a:t>
            </a:r>
            <a:r>
              <a:rPr lang="en-US" b="1" dirty="0" smtClean="0">
                <a:solidFill>
                  <a:srgbClr val="0070C0"/>
                </a:solidFill>
              </a:rPr>
              <a:t> MGSST  </a:t>
            </a:r>
            <a:r>
              <a:rPr lang="en-US" b="1" dirty="0" smtClean="0">
                <a:solidFill>
                  <a:srgbClr val="0070C0"/>
                </a:solidFill>
              </a:rPr>
              <a:t>2015 I 2016.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Macintosh HD:Users:hendriks:Documents:EU-LIGHT2015:Documents:Publications:Screen Shot 2015-05-26 at 10.55.3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85918" y="3714752"/>
            <a:ext cx="5143536" cy="29289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357290" y="185736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r>
              <a:rPr lang="sr-Latn-CS" b="1" dirty="0" smtClean="0"/>
              <a:t>elgrade</a:t>
            </a:r>
            <a:r>
              <a:rPr lang="en-US" b="1" dirty="0" smtClean="0"/>
              <a:t>@</a:t>
            </a:r>
            <a:r>
              <a:rPr lang="en-US" b="1" dirty="0" err="1" smtClean="0"/>
              <a:t>ispex-eu.org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86380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ispex@ipb.ac.rs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1071546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000" b="1" dirty="0" smtClean="0">
                <a:solidFill>
                  <a:srgbClr val="008080"/>
                </a:solidFill>
              </a:rPr>
              <a:t>iSPEX - Ja učestvujem u planetarnom istraživanju pomoću spektropolarimetra na pametnom telefonu  </a:t>
            </a:r>
            <a:endParaRPr lang="en-US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E:\APOKO 2015\iSPEX\iSPEX-with-explanation-300x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071546"/>
            <a:ext cx="5744601" cy="444249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28794" y="357166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</a:t>
            </a:r>
            <a:r>
              <a:rPr lang="en-US" dirty="0" err="1" smtClean="0"/>
              <a:t>pectropolarimeter</a:t>
            </a:r>
            <a:r>
              <a:rPr lang="en-US" dirty="0" smtClean="0"/>
              <a:t> for </a:t>
            </a:r>
            <a:r>
              <a:rPr lang="en-US" b="1" dirty="0" smtClean="0"/>
              <a:t>P</a:t>
            </a:r>
            <a:r>
              <a:rPr lang="en-US" dirty="0" smtClean="0"/>
              <a:t>lanetary </a:t>
            </a:r>
            <a:r>
              <a:rPr lang="en-US" b="1" dirty="0" err="1" smtClean="0"/>
              <a:t>EX</a:t>
            </a:r>
            <a:r>
              <a:rPr lang="en-US" dirty="0" err="1" smtClean="0"/>
              <a:t>ploration</a:t>
            </a:r>
            <a:r>
              <a:rPr lang="en-US" dirty="0" smtClean="0"/>
              <a:t> (</a:t>
            </a:r>
            <a:r>
              <a:rPr lang="en-US" dirty="0" smtClean="0">
                <a:hlinkClick r:id="rId3"/>
              </a:rPr>
              <a:t>SPEX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57554" y="592933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iPHONE</a:t>
            </a:r>
            <a:r>
              <a:rPr lang="en-US" b="1" dirty="0" smtClean="0"/>
              <a:t> 4, 4S, 5, 5S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SPEX modulated spectrum of unpolarized clou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4810410" cy="299849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86446" y="1071546"/>
            <a:ext cx="30718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iSPEX</a:t>
            </a:r>
            <a:r>
              <a:rPr lang="en-US" dirty="0" smtClean="0"/>
              <a:t> modulated spectrum of </a:t>
            </a:r>
            <a:r>
              <a:rPr lang="en-US" dirty="0" err="1" smtClean="0"/>
              <a:t>partically</a:t>
            </a:r>
            <a:r>
              <a:rPr lang="en-US" dirty="0" smtClean="0"/>
              <a:t> polarized blue sky (top) and </a:t>
            </a:r>
            <a:r>
              <a:rPr lang="en-US" dirty="0" err="1" smtClean="0"/>
              <a:t>unpolarized</a:t>
            </a:r>
            <a:r>
              <a:rPr lang="en-US" dirty="0" smtClean="0"/>
              <a:t> clouds (bottom)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2928934"/>
            <a:ext cx="27860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Modulisan</a:t>
            </a:r>
            <a:r>
              <a:rPr lang="en-US" dirty="0" smtClean="0"/>
              <a:t> </a:t>
            </a:r>
            <a:r>
              <a:rPr lang="en-US" dirty="0" err="1" smtClean="0"/>
              <a:t>spektar</a:t>
            </a:r>
            <a:r>
              <a:rPr lang="en-US" dirty="0" smtClean="0"/>
              <a:t> </a:t>
            </a:r>
            <a:r>
              <a:rPr lang="en-US" dirty="0" err="1" smtClean="0"/>
              <a:t>svetlosti</a:t>
            </a:r>
            <a:r>
              <a:rPr lang="en-US" dirty="0" smtClean="0"/>
              <a:t> </a:t>
            </a:r>
            <a:r>
              <a:rPr lang="en-US" dirty="0" err="1" smtClean="0"/>
              <a:t>ybog</a:t>
            </a:r>
            <a:r>
              <a:rPr lang="en-US" dirty="0" smtClean="0"/>
              <a:t> </a:t>
            </a:r>
            <a:r>
              <a:rPr lang="en-US" dirty="0" err="1" smtClean="0"/>
              <a:t>prisustva</a:t>
            </a:r>
            <a:r>
              <a:rPr lang="en-US" dirty="0" smtClean="0"/>
              <a:t> </a:t>
            </a:r>
            <a:r>
              <a:rPr lang="en-US" dirty="0" err="1" smtClean="0"/>
              <a:t>aerosola</a:t>
            </a:r>
            <a:r>
              <a:rPr lang="en-US" dirty="0" smtClean="0"/>
              <a:t> u </a:t>
            </a:r>
            <a:r>
              <a:rPr lang="en-US" dirty="0" err="1" smtClean="0"/>
              <a:t>vazduhu</a:t>
            </a:r>
            <a:r>
              <a:rPr lang="en-US" dirty="0" smtClean="0"/>
              <a:t> (gore) I </a:t>
            </a:r>
            <a:r>
              <a:rPr lang="en-US" dirty="0" err="1" smtClean="0"/>
              <a:t>spektar</a:t>
            </a:r>
            <a:r>
              <a:rPr lang="en-US" dirty="0" smtClean="0"/>
              <a:t> </a:t>
            </a:r>
            <a:r>
              <a:rPr lang="en-US" dirty="0" err="1" smtClean="0"/>
              <a:t>nepolarizovane</a:t>
            </a:r>
            <a:r>
              <a:rPr lang="en-US" dirty="0" smtClean="0"/>
              <a:t> </a:t>
            </a:r>
            <a:r>
              <a:rPr lang="en-US" dirty="0" err="1" smtClean="0"/>
              <a:t>svetlosti</a:t>
            </a:r>
            <a:r>
              <a:rPr lang="en-US" dirty="0" smtClean="0"/>
              <a:t>  (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prisustva</a:t>
            </a:r>
            <a:r>
              <a:rPr lang="en-US" dirty="0" smtClean="0"/>
              <a:t> </a:t>
            </a:r>
            <a:r>
              <a:rPr lang="en-US" dirty="0" err="1" smtClean="0"/>
              <a:t>aerosola</a:t>
            </a:r>
            <a:r>
              <a:rPr lang="en-US" dirty="0" smtClean="0"/>
              <a:t>) – (dole). </a:t>
            </a:r>
            <a:endParaRPr lang="en-US" dirty="0"/>
          </a:p>
        </p:txBody>
      </p:sp>
      <p:pic>
        <p:nvPicPr>
          <p:cNvPr id="3085" name="Picture 13" descr="E:\APOKO 2015\iSPEX\ispex_unpolarized_cloud_modulated_spectr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429000"/>
            <a:ext cx="4988772" cy="3114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E:\APOKO 2015\iSPEX\unpol_spec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14290"/>
            <a:ext cx="6791342" cy="2975695"/>
          </a:xfrm>
          <a:prstGeom prst="rect">
            <a:avLst/>
          </a:prstGeom>
          <a:noFill/>
        </p:spPr>
      </p:pic>
      <p:pic>
        <p:nvPicPr>
          <p:cNvPr id="19460" name="Picture 4" descr="E:\APOKO 2015\iSPEX\pol_spec3-300x1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906896"/>
            <a:ext cx="6758254" cy="29511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642918"/>
            <a:ext cx="1143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Spektar</a:t>
            </a:r>
            <a:r>
              <a:rPr lang="en-US" dirty="0" smtClean="0"/>
              <a:t> </a:t>
            </a:r>
            <a:r>
              <a:rPr lang="en-US" dirty="0" err="1" smtClean="0"/>
              <a:t>nepolarizovane</a:t>
            </a:r>
            <a:r>
              <a:rPr lang="en-US" dirty="0" smtClean="0"/>
              <a:t> </a:t>
            </a:r>
            <a:r>
              <a:rPr lang="en-US" dirty="0" err="1" smtClean="0"/>
              <a:t>svetlosti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4143380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Spektar</a:t>
            </a:r>
            <a:r>
              <a:rPr lang="en-US" dirty="0" smtClean="0"/>
              <a:t> </a:t>
            </a:r>
          </a:p>
          <a:p>
            <a:r>
              <a:rPr lang="en-US" dirty="0" err="1"/>
              <a:t>p</a:t>
            </a:r>
            <a:r>
              <a:rPr lang="en-US" dirty="0" err="1" smtClean="0"/>
              <a:t>olarizovane</a:t>
            </a:r>
            <a:r>
              <a:rPr lang="en-US" dirty="0" smtClean="0"/>
              <a:t> </a:t>
            </a:r>
            <a:r>
              <a:rPr lang="en-US" dirty="0" err="1" smtClean="0"/>
              <a:t>svetlosti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APOKO 2015\iSPEX\optics_spex-1024x6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57166"/>
            <a:ext cx="7088857" cy="470744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28926" y="5357826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OPTI</a:t>
            </a:r>
            <a:r>
              <a:rPr lang="sr-Latn-CS" b="1" dirty="0" smtClean="0"/>
              <a:t>ČKA ŠEMA UREĐAJA SPEX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5857892"/>
            <a:ext cx="7929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000" b="1" dirty="0" smtClean="0">
                <a:solidFill>
                  <a:srgbClr val="FF0000"/>
                </a:solidFill>
              </a:rPr>
              <a:t>Lamda/4 pločica, talasna pločica višeg reda, polarizator, spektrograf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spex-eu.org/wordpress/wp-content/uploads/2015/08/spex_conceptual_drawi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143875" cy="249555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3714752"/>
            <a:ext cx="7858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00B050"/>
                </a:solidFill>
              </a:rPr>
              <a:t>Konceptualna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shema</a:t>
            </a:r>
            <a:r>
              <a:rPr lang="en-US" b="1" i="1" dirty="0" smtClean="0">
                <a:solidFill>
                  <a:srgbClr val="00B050"/>
                </a:solidFill>
              </a:rPr>
              <a:t>  SPEX </a:t>
            </a:r>
            <a:r>
              <a:rPr lang="en-US" b="1" i="1" dirty="0" err="1" smtClean="0">
                <a:solidFill>
                  <a:srgbClr val="00B050"/>
                </a:solidFill>
              </a:rPr>
              <a:t>optickog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uredjaja</a:t>
            </a:r>
            <a:r>
              <a:rPr lang="en-US" b="1" i="1" dirty="0" smtClean="0">
                <a:solidFill>
                  <a:srgbClr val="00B050"/>
                </a:solidFill>
              </a:rPr>
              <a:t>.  </a:t>
            </a:r>
            <a:r>
              <a:rPr lang="en-US" b="1" i="1" dirty="0" err="1" smtClean="0">
                <a:solidFill>
                  <a:srgbClr val="00B050"/>
                </a:solidFill>
              </a:rPr>
              <a:t>Iz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pocetnog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horizontalno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polarisanog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zraka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smtClean="0">
                <a:solidFill>
                  <a:srgbClr val="00B050"/>
                </a:solidFill>
              </a:rPr>
              <a:t>(</a:t>
            </a:r>
            <a:r>
              <a:rPr lang="en-US" b="1" i="1" dirty="0" err="1" smtClean="0">
                <a:solidFill>
                  <a:srgbClr val="00B050"/>
                </a:solidFill>
              </a:rPr>
              <a:t>oznacenog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strelicom</a:t>
            </a:r>
            <a:r>
              <a:rPr lang="en-US" b="1" i="1" dirty="0" smtClean="0">
                <a:solidFill>
                  <a:srgbClr val="00B050"/>
                </a:solidFill>
              </a:rPr>
              <a:t>)</a:t>
            </a:r>
            <a:r>
              <a:rPr lang="en-US" b="1" i="1" dirty="0" smtClean="0">
                <a:solidFill>
                  <a:srgbClr val="00B050"/>
                </a:solidFill>
              </a:rPr>
              <a:t>, </a:t>
            </a:r>
            <a:r>
              <a:rPr lang="en-US" b="1" i="1" dirty="0" err="1" smtClean="0">
                <a:solidFill>
                  <a:srgbClr val="00B050"/>
                </a:solidFill>
              </a:rPr>
              <a:t>samo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neke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boje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zadr</a:t>
            </a:r>
            <a:r>
              <a:rPr lang="en-US" b="1" i="1" dirty="0" err="1" smtClean="0">
                <a:solidFill>
                  <a:srgbClr val="00B050"/>
                </a:solidFill>
              </a:rPr>
              <a:t>z</a:t>
            </a:r>
            <a:r>
              <a:rPr lang="en-US" b="1" i="1" dirty="0" err="1" smtClean="0">
                <a:solidFill>
                  <a:srgbClr val="00B050"/>
                </a:solidFill>
              </a:rPr>
              <a:t>avaju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ovu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horizontalnu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polarizaciju</a:t>
            </a:r>
            <a:r>
              <a:rPr lang="en-US" b="1" i="1" dirty="0" smtClean="0">
                <a:solidFill>
                  <a:srgbClr val="00B050"/>
                </a:solidFill>
              </a:rPr>
              <a:t>, </a:t>
            </a:r>
            <a:r>
              <a:rPr lang="en-US" b="1" i="1" dirty="0" err="1" smtClean="0">
                <a:solidFill>
                  <a:srgbClr val="00B050"/>
                </a:solidFill>
              </a:rPr>
              <a:t>dok</a:t>
            </a:r>
            <a:r>
              <a:rPr lang="en-US" b="1" i="1" dirty="0" smtClean="0">
                <a:solidFill>
                  <a:srgbClr val="00B050"/>
                </a:solidFill>
              </a:rPr>
              <a:t>   </a:t>
            </a:r>
            <a:r>
              <a:rPr lang="en-US" b="1" i="1" dirty="0" err="1" smtClean="0">
                <a:solidFill>
                  <a:srgbClr val="00B050"/>
                </a:solidFill>
              </a:rPr>
              <a:t>polarizacija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drugih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boja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smtClean="0">
                <a:solidFill>
                  <a:srgbClr val="00B050"/>
                </a:solidFill>
              </a:rPr>
              <a:t>(</a:t>
            </a:r>
            <a:r>
              <a:rPr lang="en-US" b="1" i="1" dirty="0" err="1" smtClean="0">
                <a:solidFill>
                  <a:srgbClr val="00B050"/>
                </a:solidFill>
              </a:rPr>
              <a:t>komponenti</a:t>
            </a:r>
            <a:r>
              <a:rPr lang="en-US" b="1" i="1" dirty="0" smtClean="0">
                <a:solidFill>
                  <a:srgbClr val="00B050"/>
                </a:solidFill>
              </a:rPr>
              <a:t>) </a:t>
            </a:r>
            <a:r>
              <a:rPr lang="en-US" b="1" i="1" dirty="0" err="1" smtClean="0">
                <a:solidFill>
                  <a:srgbClr val="00B050"/>
                </a:solidFill>
              </a:rPr>
              <a:t>biva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promenjen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pomocu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talasne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plocice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viseg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reda</a:t>
            </a:r>
            <a:r>
              <a:rPr lang="en-US" b="1" i="1" dirty="0" smtClean="0">
                <a:solidFill>
                  <a:srgbClr val="00B050"/>
                </a:solidFill>
              </a:rPr>
              <a:t> u </a:t>
            </a:r>
            <a:r>
              <a:rPr lang="en-US" b="1" i="1" dirty="0" err="1" smtClean="0">
                <a:solidFill>
                  <a:srgbClr val="00B050"/>
                </a:solidFill>
              </a:rPr>
              <a:t>vertikalnu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polarizaciju</a:t>
            </a:r>
            <a:r>
              <a:rPr lang="en-US" b="1" i="1" dirty="0" smtClean="0">
                <a:solidFill>
                  <a:srgbClr val="00B050"/>
                </a:solidFill>
              </a:rPr>
              <a:t>. </a:t>
            </a:r>
            <a:r>
              <a:rPr lang="en-US" b="1" i="1" dirty="0" err="1" smtClean="0">
                <a:solidFill>
                  <a:srgbClr val="00B050"/>
                </a:solidFill>
              </a:rPr>
              <a:t>Polarizator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propusta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s</a:t>
            </a:r>
            <a:r>
              <a:rPr lang="en-US" b="1" i="1" dirty="0" err="1" smtClean="0">
                <a:solidFill>
                  <a:srgbClr val="00B050"/>
                </a:solidFill>
              </a:rPr>
              <a:t>amo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komponente</a:t>
            </a:r>
            <a:r>
              <a:rPr lang="en-US" b="1" i="1" dirty="0" smtClean="0">
                <a:solidFill>
                  <a:srgbClr val="00B050"/>
                </a:solidFill>
              </a:rPr>
              <a:t>  </a:t>
            </a:r>
            <a:r>
              <a:rPr lang="en-US" b="1" i="1" dirty="0" err="1" smtClean="0">
                <a:solidFill>
                  <a:srgbClr val="00B050"/>
                </a:solidFill>
              </a:rPr>
              <a:t>koje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imaju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vertikalnu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dirty="0" err="1" smtClean="0">
                <a:solidFill>
                  <a:srgbClr val="00B050"/>
                </a:solidFill>
              </a:rPr>
              <a:t>polarizaciju</a:t>
            </a:r>
            <a:r>
              <a:rPr lang="en-US" b="1" i="1" dirty="0" smtClean="0">
                <a:solidFill>
                  <a:srgbClr val="00B050"/>
                </a:solidFill>
              </a:rPr>
              <a:t>.  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SPEX preliminary results over Euro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28"/>
            <a:ext cx="6286544" cy="63412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ve_map2_13octob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62" y="652462"/>
            <a:ext cx="5553075" cy="5553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grade_2015-09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4624009" cy="5409788"/>
          </a:xfrm>
          <a:prstGeom prst="rect">
            <a:avLst/>
          </a:prstGeom>
        </p:spPr>
      </p:pic>
      <p:pic>
        <p:nvPicPr>
          <p:cNvPr id="3" name="Picture 2" descr="Sabac-ispex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428604"/>
            <a:ext cx="3937027" cy="2214578"/>
          </a:xfrm>
          <a:prstGeom prst="rect">
            <a:avLst/>
          </a:prstGeom>
        </p:spPr>
      </p:pic>
      <p:pic>
        <p:nvPicPr>
          <p:cNvPr id="4" name="Picture 3" descr="Belgrade_OS Djordje Krstic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3000372"/>
            <a:ext cx="4063996" cy="2285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5857892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b="1" dirty="0" smtClean="0">
                <a:solidFill>
                  <a:srgbClr val="0070C0"/>
                </a:solidFill>
              </a:rPr>
              <a:t>Me</a:t>
            </a:r>
            <a:r>
              <a:rPr lang="en-US" b="1" dirty="0" err="1" smtClean="0">
                <a:solidFill>
                  <a:srgbClr val="0070C0"/>
                </a:solidFill>
              </a:rPr>
              <a:t>renja</a:t>
            </a:r>
            <a:r>
              <a:rPr lang="en-US" b="1" dirty="0" smtClean="0">
                <a:solidFill>
                  <a:srgbClr val="0070C0"/>
                </a:solidFill>
              </a:rPr>
              <a:t> u </a:t>
            </a:r>
            <a:r>
              <a:rPr lang="en-US" b="1" dirty="0" err="1" smtClean="0">
                <a:solidFill>
                  <a:srgbClr val="0070C0"/>
                </a:solidFill>
              </a:rPr>
              <a:t>Beogradu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sr-Latn-CS" b="1" dirty="0" smtClean="0">
                <a:solidFill>
                  <a:srgbClr val="0070C0"/>
                </a:solidFill>
              </a:rPr>
              <a:t> </a:t>
            </a:r>
            <a:r>
              <a:rPr lang="sr-Latn-CS" b="1" dirty="0" smtClean="0">
                <a:solidFill>
                  <a:srgbClr val="0070C0"/>
                </a:solidFill>
              </a:rPr>
              <a:t>23 </a:t>
            </a:r>
            <a:r>
              <a:rPr lang="en-US" b="1" dirty="0" smtClean="0">
                <a:solidFill>
                  <a:srgbClr val="0070C0"/>
                </a:solidFill>
              </a:rPr>
              <a:t>s</a:t>
            </a:r>
            <a:r>
              <a:rPr lang="sr-Latn-CS" b="1" dirty="0" smtClean="0">
                <a:solidFill>
                  <a:srgbClr val="0070C0"/>
                </a:solidFill>
              </a:rPr>
              <a:t>eptemb</a:t>
            </a:r>
            <a:r>
              <a:rPr lang="en-US" b="1" dirty="0" smtClean="0">
                <a:solidFill>
                  <a:srgbClr val="0070C0"/>
                </a:solidFill>
              </a:rPr>
              <a:t>a</a:t>
            </a:r>
            <a:r>
              <a:rPr lang="sr-Latn-CS" b="1" dirty="0" smtClean="0">
                <a:solidFill>
                  <a:srgbClr val="0070C0"/>
                </a:solidFill>
              </a:rPr>
              <a:t>r </a:t>
            </a:r>
            <a:r>
              <a:rPr lang="sr-Latn-CS" b="1" dirty="0" smtClean="0">
                <a:solidFill>
                  <a:srgbClr val="0070C0"/>
                </a:solidFill>
              </a:rPr>
              <a:t>2015.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28" y="5500702"/>
            <a:ext cx="4143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Ucenici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vrse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merenja</a:t>
            </a:r>
            <a:r>
              <a:rPr lang="en-US" b="1" dirty="0" smtClean="0">
                <a:solidFill>
                  <a:srgbClr val="00B050"/>
                </a:solidFill>
              </a:rPr>
              <a:t> u OS </a:t>
            </a:r>
            <a:r>
              <a:rPr lang="sr-Latn-CS" b="1" dirty="0" smtClean="0">
                <a:solidFill>
                  <a:srgbClr val="00B050"/>
                </a:solidFill>
              </a:rPr>
              <a:t>Djordje </a:t>
            </a:r>
            <a:r>
              <a:rPr lang="sr-Latn-CS" b="1" dirty="0" smtClean="0">
                <a:solidFill>
                  <a:srgbClr val="00B050"/>
                </a:solidFill>
              </a:rPr>
              <a:t>Krstić, </a:t>
            </a:r>
            <a:r>
              <a:rPr lang="sr-Latn-CS" b="1" dirty="0" smtClean="0">
                <a:solidFill>
                  <a:srgbClr val="00B050"/>
                </a:solidFill>
              </a:rPr>
              <a:t>Be</a:t>
            </a:r>
            <a:r>
              <a:rPr lang="en-US" b="1" dirty="0" err="1" smtClean="0">
                <a:solidFill>
                  <a:srgbClr val="00B050"/>
                </a:solidFill>
              </a:rPr>
              <a:t>ograd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Šabac_2015-09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857232"/>
            <a:ext cx="4523941" cy="5500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4942" y="557214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Merenja</a:t>
            </a:r>
            <a:r>
              <a:rPr lang="en-US" b="1" dirty="0" smtClean="0"/>
              <a:t> u  </a:t>
            </a:r>
            <a:r>
              <a:rPr lang="sr-Latn-CS" b="1" dirty="0" smtClean="0"/>
              <a:t>Š</a:t>
            </a:r>
            <a:r>
              <a:rPr lang="en-US" b="1" dirty="0" err="1" smtClean="0"/>
              <a:t>apcu</a:t>
            </a:r>
            <a:r>
              <a:rPr lang="en-US" b="1" dirty="0" smtClean="0"/>
              <a:t>, </a:t>
            </a:r>
            <a:r>
              <a:rPr lang="en-US" b="1" dirty="0" smtClean="0"/>
              <a:t>23 </a:t>
            </a:r>
            <a:r>
              <a:rPr lang="en-US" b="1" dirty="0" err="1" smtClean="0"/>
              <a:t>septembar</a:t>
            </a:r>
            <a:r>
              <a:rPr lang="en-US" b="1" dirty="0" smtClean="0"/>
              <a:t> </a:t>
            </a:r>
            <a:r>
              <a:rPr lang="en-US" b="1" dirty="0" smtClean="0"/>
              <a:t>2015. </a:t>
            </a:r>
            <a:endParaRPr lang="en-US" b="1" dirty="0"/>
          </a:p>
        </p:txBody>
      </p:sp>
      <p:pic>
        <p:nvPicPr>
          <p:cNvPr id="4" name="Picture 3" descr="Sabac-isepx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928670"/>
            <a:ext cx="4000496" cy="3000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72066" y="414338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Ucenici</a:t>
            </a:r>
            <a:r>
              <a:rPr lang="en-US" dirty="0" smtClean="0"/>
              <a:t> </a:t>
            </a:r>
            <a:r>
              <a:rPr lang="en-US" dirty="0" err="1" smtClean="0"/>
              <a:t>Medicinske</a:t>
            </a:r>
            <a:r>
              <a:rPr lang="en-US" dirty="0" smtClean="0"/>
              <a:t> </a:t>
            </a:r>
            <a:r>
              <a:rPr lang="en-US" dirty="0" err="1" smtClean="0"/>
              <a:t>skole</a:t>
            </a:r>
            <a:r>
              <a:rPr lang="en-US" dirty="0" smtClean="0"/>
              <a:t> u </a:t>
            </a:r>
            <a:r>
              <a:rPr lang="en-US" dirty="0" err="1" smtClean="0"/>
              <a:t>Sapcu</a:t>
            </a:r>
            <a:r>
              <a:rPr lang="en-US" dirty="0" smtClean="0"/>
              <a:t> </a:t>
            </a:r>
            <a:r>
              <a:rPr lang="en-US" dirty="0" err="1" smtClean="0"/>
              <a:t>posto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dobili</a:t>
            </a:r>
            <a:r>
              <a:rPr lang="en-US" dirty="0" smtClean="0"/>
              <a:t> </a:t>
            </a:r>
            <a:r>
              <a:rPr lang="sr-Latn-CS" dirty="0" smtClean="0"/>
              <a:t>ispex </a:t>
            </a:r>
            <a:r>
              <a:rPr lang="en-US" dirty="0" err="1" smtClean="0"/>
              <a:t>dodatke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164305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Snimak</a:t>
            </a:r>
            <a:r>
              <a:rPr lang="en-US" dirty="0" smtClean="0"/>
              <a:t> </a:t>
            </a:r>
            <a:r>
              <a:rPr lang="en-US" dirty="0" err="1" smtClean="0"/>
              <a:t>merenja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vrsi</a:t>
            </a:r>
            <a:r>
              <a:rPr lang="en-US" dirty="0" smtClean="0"/>
              <a:t> </a:t>
            </a:r>
            <a:r>
              <a:rPr lang="en-US" dirty="0" err="1" smtClean="0"/>
              <a:t>ucenik</a:t>
            </a:r>
            <a:r>
              <a:rPr lang="en-US" dirty="0" smtClean="0"/>
              <a:t> u OS </a:t>
            </a:r>
            <a:r>
              <a:rPr lang="en-US" dirty="0" err="1" smtClean="0"/>
              <a:t>Branislav</a:t>
            </a:r>
            <a:r>
              <a:rPr lang="en-US" dirty="0" smtClean="0"/>
              <a:t> </a:t>
            </a:r>
            <a:r>
              <a:rPr lang="en-US" dirty="0" err="1" smtClean="0"/>
              <a:t>Nusic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7715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400" b="1" dirty="0" smtClean="0">
                <a:solidFill>
                  <a:srgbClr val="FF0000"/>
                </a:solidFill>
              </a:rPr>
              <a:t>Be</a:t>
            </a:r>
            <a:r>
              <a:rPr lang="en-US" sz="1400" b="1" dirty="0" err="1" smtClean="0">
                <a:solidFill>
                  <a:srgbClr val="FF0000"/>
                </a:solidFill>
              </a:rPr>
              <a:t>ogradski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sr-Latn-CS" sz="1400" b="1" dirty="0" smtClean="0">
                <a:solidFill>
                  <a:srgbClr val="FF0000"/>
                </a:solidFill>
              </a:rPr>
              <a:t> </a:t>
            </a:r>
            <a:r>
              <a:rPr lang="sr-Latn-CS" sz="1400" b="1" dirty="0" smtClean="0">
                <a:solidFill>
                  <a:srgbClr val="FF0000"/>
                </a:solidFill>
              </a:rPr>
              <a:t>iSPEX </a:t>
            </a:r>
            <a:r>
              <a:rPr lang="en-US" sz="1400" b="1" dirty="0" err="1" smtClean="0">
                <a:solidFill>
                  <a:srgbClr val="FF0000"/>
                </a:solidFill>
              </a:rPr>
              <a:t>tim</a:t>
            </a:r>
            <a:endParaRPr lang="sr-Latn-CS" sz="1400" b="1" dirty="0">
              <a:solidFill>
                <a:srgbClr val="FF0000"/>
              </a:solidFill>
            </a:endParaRPr>
          </a:p>
          <a:p>
            <a:endParaRPr lang="en-US" sz="1400" dirty="0"/>
          </a:p>
          <a:p>
            <a:r>
              <a:rPr lang="en-US" sz="1400" b="1" dirty="0">
                <a:solidFill>
                  <a:srgbClr val="008080"/>
                </a:solidFill>
              </a:rPr>
              <a:t>1. </a:t>
            </a:r>
            <a:r>
              <a:rPr lang="en-US" sz="1400" b="1" dirty="0" err="1" smtClean="0">
                <a:solidFill>
                  <a:srgbClr val="008080"/>
                </a:solidFill>
              </a:rPr>
              <a:t>Mirjana</a:t>
            </a:r>
            <a:r>
              <a:rPr lang="en-US" sz="1400" b="1" dirty="0" smtClean="0">
                <a:solidFill>
                  <a:srgbClr val="008080"/>
                </a:solidFill>
              </a:rPr>
              <a:t> </a:t>
            </a:r>
            <a:r>
              <a:rPr lang="sr-Latn-CS" sz="1400" b="1" dirty="0" smtClean="0">
                <a:solidFill>
                  <a:srgbClr val="008080"/>
                </a:solidFill>
              </a:rPr>
              <a:t>Božić, </a:t>
            </a:r>
            <a:r>
              <a:rPr lang="sr-Latn-CS" sz="1400" b="1" dirty="0" smtClean="0">
                <a:solidFill>
                  <a:srgbClr val="0070C0"/>
                </a:solidFill>
              </a:rPr>
              <a:t>Institute of Physics, Univerisity of Belgrade</a:t>
            </a:r>
            <a:r>
              <a:rPr lang="sr-Latn-CS" sz="1400" b="1" dirty="0" smtClean="0">
                <a:solidFill>
                  <a:srgbClr val="008080"/>
                </a:solidFill>
              </a:rPr>
              <a:t>, team leader</a:t>
            </a:r>
            <a:endParaRPr lang="en-US" sz="1400" b="1" dirty="0">
              <a:solidFill>
                <a:srgbClr val="00808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2. </a:t>
            </a:r>
            <a:r>
              <a:rPr lang="sr-Latn-CS" sz="1400" b="1" dirty="0" smtClean="0">
                <a:solidFill>
                  <a:srgbClr val="008080"/>
                </a:solidFill>
              </a:rPr>
              <a:t>Ilija Savić, </a:t>
            </a:r>
            <a:r>
              <a:rPr lang="sr-Latn-CS" sz="1400" b="1" dirty="0" smtClean="0">
                <a:solidFill>
                  <a:srgbClr val="0070C0"/>
                </a:solidFill>
              </a:rPr>
              <a:t>Physics Faculty, University of </a:t>
            </a:r>
            <a:r>
              <a:rPr lang="en-US" sz="1400" b="1" dirty="0" smtClean="0">
                <a:solidFill>
                  <a:srgbClr val="0070C0"/>
                </a:solidFill>
              </a:rPr>
              <a:t>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3. </a:t>
            </a:r>
            <a:r>
              <a:rPr lang="sr-Latn-CS" sz="1400" b="1" dirty="0" smtClean="0">
                <a:solidFill>
                  <a:srgbClr val="008080"/>
                </a:solidFill>
              </a:rPr>
              <a:t>Nenad Vukmirović</a:t>
            </a:r>
            <a:r>
              <a:rPr lang="en-US" sz="1400" b="1" dirty="0" smtClean="0">
                <a:solidFill>
                  <a:srgbClr val="00808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Institute of Physics, Univerisity of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4. </a:t>
            </a:r>
            <a:r>
              <a:rPr lang="sr-Latn-CS" sz="1400" b="1" dirty="0" smtClean="0">
                <a:solidFill>
                  <a:srgbClr val="008080"/>
                </a:solidFill>
              </a:rPr>
              <a:t>Darko Vasiljević</a:t>
            </a:r>
            <a:r>
              <a:rPr lang="en-US" sz="1400" b="1" dirty="0" smtClean="0">
                <a:solidFill>
                  <a:srgbClr val="00808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Institute of Physics, Univerisity of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5. </a:t>
            </a:r>
            <a:r>
              <a:rPr lang="sr-Latn-CS" sz="1400" b="1" dirty="0" smtClean="0">
                <a:solidFill>
                  <a:srgbClr val="008080"/>
                </a:solidFill>
              </a:rPr>
              <a:t>Zoran Mijić</a:t>
            </a:r>
            <a:r>
              <a:rPr lang="en-US" sz="1400" b="1" dirty="0" smtClean="0">
                <a:solidFill>
                  <a:srgbClr val="00808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Institute of Physics, Univerisity of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6. </a:t>
            </a:r>
            <a:r>
              <a:rPr lang="sr-Latn-CS" sz="1400" b="1" dirty="0" smtClean="0">
                <a:solidFill>
                  <a:srgbClr val="008080"/>
                </a:solidFill>
              </a:rPr>
              <a:t>Milena Davidović</a:t>
            </a:r>
            <a:r>
              <a:rPr lang="en-US" sz="1400" b="1" dirty="0" smtClean="0">
                <a:solidFill>
                  <a:srgbClr val="00808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Faculty of Civil Engineering</a:t>
            </a:r>
            <a:r>
              <a:rPr lang="en-US" sz="1400" b="1" dirty="0" smtClean="0">
                <a:solidFill>
                  <a:srgbClr val="0070C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University of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7. </a:t>
            </a:r>
            <a:r>
              <a:rPr lang="sr-Latn-CS" sz="1400" b="1" dirty="0" smtClean="0">
                <a:solidFill>
                  <a:srgbClr val="008080"/>
                </a:solidFill>
              </a:rPr>
              <a:t>Jovica Milisavljević, </a:t>
            </a:r>
            <a:r>
              <a:rPr lang="sr-Latn-CS" sz="1400" b="1" dirty="0" smtClean="0">
                <a:solidFill>
                  <a:srgbClr val="0070C0"/>
                </a:solidFill>
              </a:rPr>
              <a:t>Mathematical  Grammar School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8. </a:t>
            </a:r>
            <a:r>
              <a:rPr lang="sr-Latn-CS" sz="1400" b="1" dirty="0" smtClean="0">
                <a:solidFill>
                  <a:srgbClr val="008080"/>
                </a:solidFill>
              </a:rPr>
              <a:t>Biljana Stojičić, </a:t>
            </a:r>
            <a:r>
              <a:rPr lang="sr-Latn-CS" sz="1400" b="1" dirty="0" smtClean="0">
                <a:solidFill>
                  <a:srgbClr val="0070C0"/>
                </a:solidFill>
              </a:rPr>
              <a:t>Zemun Grammar School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sr-Latn-CS" sz="1400" b="1" dirty="0">
                <a:solidFill>
                  <a:srgbClr val="008080"/>
                </a:solidFill>
              </a:rPr>
              <a:t>9. </a:t>
            </a:r>
            <a:r>
              <a:rPr lang="sr-Latn-CS" sz="1400" b="1" dirty="0" smtClean="0">
                <a:solidFill>
                  <a:srgbClr val="008080"/>
                </a:solidFill>
              </a:rPr>
              <a:t>Goran Stojićević, </a:t>
            </a:r>
            <a:r>
              <a:rPr lang="sr-Latn-CS" sz="1400" b="1" dirty="0" smtClean="0">
                <a:solidFill>
                  <a:srgbClr val="0070C0"/>
                </a:solidFill>
              </a:rPr>
              <a:t>Center for advanced training, Šabac 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10. </a:t>
            </a:r>
            <a:r>
              <a:rPr lang="sr-Latn-CS" sz="1400" b="1" dirty="0" smtClean="0">
                <a:solidFill>
                  <a:srgbClr val="008080"/>
                </a:solidFill>
              </a:rPr>
              <a:t>Milenija Joksimović, </a:t>
            </a:r>
            <a:r>
              <a:rPr lang="sr-Latn-CS" sz="1400" b="1" dirty="0" smtClean="0">
                <a:solidFill>
                  <a:srgbClr val="0070C0"/>
                </a:solidFill>
              </a:rPr>
              <a:t>Chemical Nutritional Technological School,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sr-Latn-CS" sz="1400" b="1" dirty="0">
                <a:solidFill>
                  <a:srgbClr val="008080"/>
                </a:solidFill>
              </a:rPr>
              <a:t>11. </a:t>
            </a:r>
            <a:r>
              <a:rPr lang="sr-Latn-CS" sz="1400" b="1" dirty="0" smtClean="0">
                <a:solidFill>
                  <a:srgbClr val="008080"/>
                </a:solidFill>
              </a:rPr>
              <a:t>Ljiljana Ivančević, </a:t>
            </a:r>
            <a:r>
              <a:rPr lang="sr-Latn-CS" sz="1400" b="1" dirty="0" smtClean="0">
                <a:solidFill>
                  <a:srgbClr val="0070C0"/>
                </a:solidFill>
              </a:rPr>
              <a:t>Primary School Djordje Krstić,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sr-Latn-CS" sz="1400" b="1" dirty="0">
                <a:solidFill>
                  <a:srgbClr val="008080"/>
                </a:solidFill>
              </a:rPr>
              <a:t>12. </a:t>
            </a:r>
            <a:r>
              <a:rPr lang="sr-Latn-CS" sz="1400" b="1" dirty="0" smtClean="0">
                <a:solidFill>
                  <a:srgbClr val="008080"/>
                </a:solidFill>
              </a:rPr>
              <a:t>Marijana Jović Lučić, </a:t>
            </a:r>
            <a:r>
              <a:rPr lang="sr-Latn-CS" sz="1400" b="1" dirty="0" smtClean="0">
                <a:solidFill>
                  <a:srgbClr val="0070C0"/>
                </a:solidFill>
              </a:rPr>
              <a:t>Primary School Djordje Krstić,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sr-Latn-CS" sz="1400" b="1" dirty="0">
                <a:solidFill>
                  <a:srgbClr val="008080"/>
                </a:solidFill>
              </a:rPr>
              <a:t>13. </a:t>
            </a:r>
            <a:r>
              <a:rPr lang="sr-Latn-CS" sz="1400" b="1" dirty="0" smtClean="0">
                <a:solidFill>
                  <a:srgbClr val="008080"/>
                </a:solidFill>
              </a:rPr>
              <a:t>Tatjana Marković Topalović, </a:t>
            </a:r>
            <a:r>
              <a:rPr lang="sr-Latn-CS" sz="1400" b="1" dirty="0" smtClean="0">
                <a:solidFill>
                  <a:srgbClr val="0070C0"/>
                </a:solidFill>
              </a:rPr>
              <a:t>Medical School dr Andra Jovanović, Šabac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sr-Latn-CS" sz="1400" b="1" dirty="0">
                <a:solidFill>
                  <a:srgbClr val="008080"/>
                </a:solidFill>
              </a:rPr>
              <a:t>14. </a:t>
            </a:r>
            <a:r>
              <a:rPr lang="sr-Latn-CS" sz="1400" b="1" dirty="0" smtClean="0">
                <a:solidFill>
                  <a:srgbClr val="008080"/>
                </a:solidFill>
              </a:rPr>
              <a:t>Jovana Mišić, </a:t>
            </a:r>
            <a:r>
              <a:rPr lang="sr-Latn-CS" sz="1400" b="1" dirty="0" smtClean="0">
                <a:solidFill>
                  <a:srgbClr val="0070C0"/>
                </a:solidFill>
              </a:rPr>
              <a:t>Primary School United Nations,  Belgrade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8080"/>
                </a:solidFill>
              </a:rPr>
              <a:t>15. </a:t>
            </a:r>
            <a:r>
              <a:rPr lang="sr-Latn-CS" sz="1400" b="1" dirty="0" smtClean="0">
                <a:solidFill>
                  <a:srgbClr val="008080"/>
                </a:solidFill>
              </a:rPr>
              <a:t>Jelena Živanović</a:t>
            </a:r>
            <a:r>
              <a:rPr lang="sr-Cyrl-CS" sz="1400" b="1" dirty="0" smtClean="0">
                <a:solidFill>
                  <a:srgbClr val="00808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Zemun Grammar School </a:t>
            </a:r>
            <a:endParaRPr lang="en-US" sz="1400" b="1" dirty="0">
              <a:solidFill>
                <a:srgbClr val="0070C0"/>
              </a:solidFill>
            </a:endParaRPr>
          </a:p>
          <a:p>
            <a:r>
              <a:rPr lang="sr-Cyrl-CS" sz="1400" b="1" dirty="0">
                <a:solidFill>
                  <a:srgbClr val="008080"/>
                </a:solidFill>
              </a:rPr>
              <a:t>16. </a:t>
            </a:r>
            <a:r>
              <a:rPr lang="sr-Latn-CS" sz="1400" b="1" dirty="0" smtClean="0">
                <a:solidFill>
                  <a:srgbClr val="008080"/>
                </a:solidFill>
              </a:rPr>
              <a:t>Sanja Bulat</a:t>
            </a:r>
            <a:r>
              <a:rPr lang="sr-Cyrl-CS" sz="1400" b="1" dirty="0" smtClean="0">
                <a:solidFill>
                  <a:srgbClr val="008080"/>
                </a:solidFill>
              </a:rPr>
              <a:t>, </a:t>
            </a:r>
            <a:r>
              <a:rPr lang="sr-Latn-CS" sz="1400" b="1" dirty="0" smtClean="0">
                <a:solidFill>
                  <a:srgbClr val="0070C0"/>
                </a:solidFill>
              </a:rPr>
              <a:t>Primary School Branislav Nušić, Belgrade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4572008"/>
            <a:ext cx="27298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 smtClean="0">
                <a:solidFill>
                  <a:srgbClr val="FF0000"/>
                </a:solidFill>
              </a:rPr>
              <a:t>Pro</a:t>
            </a:r>
            <a:r>
              <a:rPr lang="en-US" b="1" dirty="0" err="1" smtClean="0">
                <a:solidFill>
                  <a:srgbClr val="FF0000"/>
                </a:solidFill>
              </a:rPr>
              <a:t>jekt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podrzan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sr-Latn-CS" b="1" dirty="0" smtClean="0">
                <a:solidFill>
                  <a:srgbClr val="FF0000"/>
                </a:solidFill>
              </a:rPr>
              <a:t>: </a:t>
            </a:r>
            <a:endParaRPr lang="sr-Latn-CS" b="1" dirty="0" smtClean="0">
              <a:solidFill>
                <a:srgbClr val="FF0000"/>
              </a:solidFill>
            </a:endParaRPr>
          </a:p>
          <a:p>
            <a:r>
              <a:rPr lang="en-US" b="1" dirty="0" err="1" smtClean="0">
                <a:solidFill>
                  <a:srgbClr val="0070C0"/>
                </a:solidFill>
              </a:rPr>
              <a:t>Centar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za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promociju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nauke</a:t>
            </a:r>
            <a:endParaRPr lang="sr-Latn-CS" b="1" dirty="0" smtClean="0">
              <a:solidFill>
                <a:srgbClr val="0070C0"/>
              </a:solidFill>
            </a:endParaRPr>
          </a:p>
          <a:p>
            <a:r>
              <a:rPr lang="sr-Latn-CS" b="1" dirty="0" smtClean="0">
                <a:solidFill>
                  <a:srgbClr val="0070C0"/>
                </a:solidFill>
              </a:rPr>
              <a:t>Institut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za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fiziku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 err="1" smtClean="0">
                <a:solidFill>
                  <a:srgbClr val="0070C0"/>
                </a:solidFill>
              </a:rPr>
              <a:t>Drustvo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fizicara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Srbije</a:t>
            </a:r>
            <a:endParaRPr lang="sr-Latn-CS" b="1" dirty="0" smtClean="0">
              <a:solidFill>
                <a:srgbClr val="0070C0"/>
              </a:solidFill>
            </a:endParaRPr>
          </a:p>
        </p:txBody>
      </p:sp>
      <p:pic>
        <p:nvPicPr>
          <p:cNvPr id="4" name="Picture 3" descr="logo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4500570"/>
            <a:ext cx="2385592" cy="1270487"/>
          </a:xfrm>
          <a:prstGeom prst="rect">
            <a:avLst/>
          </a:prstGeom>
        </p:spPr>
      </p:pic>
      <p:pic>
        <p:nvPicPr>
          <p:cNvPr id="5" name="Picture 4" descr="ipb-header-ci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6000768"/>
            <a:ext cx="3771142" cy="555440"/>
          </a:xfrm>
          <a:prstGeom prst="rect">
            <a:avLst/>
          </a:prstGeom>
        </p:spPr>
      </p:pic>
      <p:pic>
        <p:nvPicPr>
          <p:cNvPr id="3074" name="Picture 2" descr="http://www.dfs.rs/images/dfs-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5786454"/>
            <a:ext cx="952500" cy="8763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643702" y="607220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400" b="1" dirty="0" smtClean="0"/>
              <a:t>Physical Society of Serbia</a:t>
            </a:r>
            <a:endParaRPr 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517</Words>
  <Application>Microsoft Office PowerPoint</Application>
  <PresentationFormat>On-screen Show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Oem</dc:creator>
  <cp:lastModifiedBy>Oem</cp:lastModifiedBy>
  <cp:revision>80</cp:revision>
  <dcterms:created xsi:type="dcterms:W3CDTF">2015-09-11T18:25:59Z</dcterms:created>
  <dcterms:modified xsi:type="dcterms:W3CDTF">2015-11-27T21:52:02Z</dcterms:modified>
</cp:coreProperties>
</file>