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7" r:id="rId3"/>
    <p:sldId id="260" r:id="rId4"/>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987" autoAdjust="0"/>
    <p:restoredTop sz="94660"/>
  </p:normalViewPr>
  <p:slideViewPr>
    <p:cSldViewPr snapToGrid="0">
      <p:cViewPr varScale="1">
        <p:scale>
          <a:sx n="63" d="100"/>
          <a:sy n="63" d="100"/>
        </p:scale>
        <p:origin x="-91" y="-509"/>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x-non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x-none"/>
          </a:p>
        </p:txBody>
      </p:sp>
      <p:sp>
        <p:nvSpPr>
          <p:cNvPr id="4" name="Date Placeholder 3"/>
          <p:cNvSpPr>
            <a:spLocks noGrp="1"/>
          </p:cNvSpPr>
          <p:nvPr>
            <p:ph type="dt" sz="half" idx="10"/>
          </p:nvPr>
        </p:nvSpPr>
        <p:spPr/>
        <p:txBody>
          <a:bodyPr/>
          <a:lstStyle/>
          <a:p>
            <a:fld id="{8C1AC4A4-AC05-4028-ABF6-0E97516843F5}" type="datetimeFigureOut">
              <a:rPr lang="x-none" smtClean="0"/>
              <a:pPr/>
              <a:t>30/12/2015</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7B0B3492-FB3C-4910-B62A-9247A4FEDD82}" type="slidenum">
              <a:rPr lang="x-none" smtClean="0"/>
              <a:pPr/>
              <a:t>‹#›</a:t>
            </a:fld>
            <a:endParaRPr lang="x-none"/>
          </a:p>
        </p:txBody>
      </p:sp>
    </p:spTree>
    <p:extLst>
      <p:ext uri="{BB962C8B-B14F-4D97-AF65-F5344CB8AC3E}">
        <p14:creationId xmlns:p14="http://schemas.microsoft.com/office/powerpoint/2010/main" xmlns="" val="1305102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x-non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x-none"/>
          </a:p>
        </p:txBody>
      </p:sp>
      <p:sp>
        <p:nvSpPr>
          <p:cNvPr id="4" name="Date Placeholder 3"/>
          <p:cNvSpPr>
            <a:spLocks noGrp="1"/>
          </p:cNvSpPr>
          <p:nvPr>
            <p:ph type="dt" sz="half" idx="10"/>
          </p:nvPr>
        </p:nvSpPr>
        <p:spPr/>
        <p:txBody>
          <a:bodyPr/>
          <a:lstStyle/>
          <a:p>
            <a:fld id="{8C1AC4A4-AC05-4028-ABF6-0E97516843F5}" type="datetimeFigureOut">
              <a:rPr lang="x-none" smtClean="0"/>
              <a:pPr/>
              <a:t>30/12/2015</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7B0B3492-FB3C-4910-B62A-9247A4FEDD82}" type="slidenum">
              <a:rPr lang="x-none" smtClean="0"/>
              <a:pPr/>
              <a:t>‹#›</a:t>
            </a:fld>
            <a:endParaRPr lang="x-none"/>
          </a:p>
        </p:txBody>
      </p:sp>
    </p:spTree>
    <p:extLst>
      <p:ext uri="{BB962C8B-B14F-4D97-AF65-F5344CB8AC3E}">
        <p14:creationId xmlns:p14="http://schemas.microsoft.com/office/powerpoint/2010/main" xmlns="" val="4017915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x-non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1AC4A4-AC05-4028-ABF6-0E97516843F5}" type="datetimeFigureOut">
              <a:rPr lang="x-none" smtClean="0"/>
              <a:pPr/>
              <a:t>30/12/2015</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7B0B3492-FB3C-4910-B62A-9247A4FEDD82}" type="slidenum">
              <a:rPr lang="x-none" smtClean="0"/>
              <a:pPr/>
              <a:t>‹#›</a:t>
            </a:fld>
            <a:endParaRPr lang="x-none"/>
          </a:p>
        </p:txBody>
      </p:sp>
    </p:spTree>
    <p:extLst>
      <p:ext uri="{BB962C8B-B14F-4D97-AF65-F5344CB8AC3E}">
        <p14:creationId xmlns:p14="http://schemas.microsoft.com/office/powerpoint/2010/main" xmlns="" val="483886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x-none"/>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x-none"/>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x-none"/>
          </a:p>
        </p:txBody>
      </p:sp>
      <p:sp>
        <p:nvSpPr>
          <p:cNvPr id="5" name="Date Placeholder 4"/>
          <p:cNvSpPr>
            <a:spLocks noGrp="1"/>
          </p:cNvSpPr>
          <p:nvPr>
            <p:ph type="dt" sz="half" idx="10"/>
          </p:nvPr>
        </p:nvSpPr>
        <p:spPr/>
        <p:txBody>
          <a:bodyPr/>
          <a:lstStyle/>
          <a:p>
            <a:fld id="{8C1AC4A4-AC05-4028-ABF6-0E97516843F5}" type="datetimeFigureOut">
              <a:rPr lang="x-none" smtClean="0"/>
              <a:pPr/>
              <a:t>30/12/2015</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7B0B3492-FB3C-4910-B62A-9247A4FEDD82}" type="slidenum">
              <a:rPr lang="x-none" smtClean="0"/>
              <a:pPr/>
              <a:t>‹#›</a:t>
            </a:fld>
            <a:endParaRPr lang="x-none"/>
          </a:p>
        </p:txBody>
      </p:sp>
    </p:spTree>
    <p:extLst>
      <p:ext uri="{BB962C8B-B14F-4D97-AF65-F5344CB8AC3E}">
        <p14:creationId xmlns:p14="http://schemas.microsoft.com/office/powerpoint/2010/main" xmlns="" val="1646092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x-non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x-non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x-none"/>
          </a:p>
        </p:txBody>
      </p:sp>
      <p:sp>
        <p:nvSpPr>
          <p:cNvPr id="7" name="Date Placeholder 6"/>
          <p:cNvSpPr>
            <a:spLocks noGrp="1"/>
          </p:cNvSpPr>
          <p:nvPr>
            <p:ph type="dt" sz="half" idx="10"/>
          </p:nvPr>
        </p:nvSpPr>
        <p:spPr/>
        <p:txBody>
          <a:bodyPr/>
          <a:lstStyle/>
          <a:p>
            <a:fld id="{8C1AC4A4-AC05-4028-ABF6-0E97516843F5}" type="datetimeFigureOut">
              <a:rPr lang="x-none" smtClean="0"/>
              <a:pPr/>
              <a:t>30/12/2015</a:t>
            </a:fld>
            <a:endParaRPr lang="x-none"/>
          </a:p>
        </p:txBody>
      </p:sp>
      <p:sp>
        <p:nvSpPr>
          <p:cNvPr id="8" name="Footer Placeholder 7"/>
          <p:cNvSpPr>
            <a:spLocks noGrp="1"/>
          </p:cNvSpPr>
          <p:nvPr>
            <p:ph type="ftr" sz="quarter" idx="11"/>
          </p:nvPr>
        </p:nvSpPr>
        <p:spPr/>
        <p:txBody>
          <a:bodyPr/>
          <a:lstStyle/>
          <a:p>
            <a:endParaRPr lang="x-none"/>
          </a:p>
        </p:txBody>
      </p:sp>
      <p:sp>
        <p:nvSpPr>
          <p:cNvPr id="9" name="Slide Number Placeholder 8"/>
          <p:cNvSpPr>
            <a:spLocks noGrp="1"/>
          </p:cNvSpPr>
          <p:nvPr>
            <p:ph type="sldNum" sz="quarter" idx="12"/>
          </p:nvPr>
        </p:nvSpPr>
        <p:spPr/>
        <p:txBody>
          <a:bodyPr/>
          <a:lstStyle/>
          <a:p>
            <a:fld id="{7B0B3492-FB3C-4910-B62A-9247A4FEDD82}" type="slidenum">
              <a:rPr lang="x-none" smtClean="0"/>
              <a:pPr/>
              <a:t>‹#›</a:t>
            </a:fld>
            <a:endParaRPr lang="x-none"/>
          </a:p>
        </p:txBody>
      </p:sp>
    </p:spTree>
    <p:extLst>
      <p:ext uri="{BB962C8B-B14F-4D97-AF65-F5344CB8AC3E}">
        <p14:creationId xmlns:p14="http://schemas.microsoft.com/office/powerpoint/2010/main" xmlns="" val="1271415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x-none"/>
          </a:p>
        </p:txBody>
      </p:sp>
      <p:sp>
        <p:nvSpPr>
          <p:cNvPr id="3" name="Date Placeholder 2"/>
          <p:cNvSpPr>
            <a:spLocks noGrp="1"/>
          </p:cNvSpPr>
          <p:nvPr>
            <p:ph type="dt" sz="half" idx="10"/>
          </p:nvPr>
        </p:nvSpPr>
        <p:spPr/>
        <p:txBody>
          <a:bodyPr/>
          <a:lstStyle/>
          <a:p>
            <a:fld id="{8C1AC4A4-AC05-4028-ABF6-0E97516843F5}" type="datetimeFigureOut">
              <a:rPr lang="x-none" smtClean="0"/>
              <a:pPr/>
              <a:t>30/12/2015</a:t>
            </a:fld>
            <a:endParaRPr lang="x-none"/>
          </a:p>
        </p:txBody>
      </p:sp>
      <p:sp>
        <p:nvSpPr>
          <p:cNvPr id="4" name="Footer Placeholder 3"/>
          <p:cNvSpPr>
            <a:spLocks noGrp="1"/>
          </p:cNvSpPr>
          <p:nvPr>
            <p:ph type="ftr" sz="quarter" idx="11"/>
          </p:nvPr>
        </p:nvSpPr>
        <p:spPr/>
        <p:txBody>
          <a:bodyPr/>
          <a:lstStyle/>
          <a:p>
            <a:endParaRPr lang="x-none"/>
          </a:p>
        </p:txBody>
      </p:sp>
      <p:sp>
        <p:nvSpPr>
          <p:cNvPr id="5" name="Slide Number Placeholder 4"/>
          <p:cNvSpPr>
            <a:spLocks noGrp="1"/>
          </p:cNvSpPr>
          <p:nvPr>
            <p:ph type="sldNum" sz="quarter" idx="12"/>
          </p:nvPr>
        </p:nvSpPr>
        <p:spPr/>
        <p:txBody>
          <a:bodyPr/>
          <a:lstStyle/>
          <a:p>
            <a:fld id="{7B0B3492-FB3C-4910-B62A-9247A4FEDD82}" type="slidenum">
              <a:rPr lang="x-none" smtClean="0"/>
              <a:pPr/>
              <a:t>‹#›</a:t>
            </a:fld>
            <a:endParaRPr lang="x-none"/>
          </a:p>
        </p:txBody>
      </p:sp>
    </p:spTree>
    <p:extLst>
      <p:ext uri="{BB962C8B-B14F-4D97-AF65-F5344CB8AC3E}">
        <p14:creationId xmlns:p14="http://schemas.microsoft.com/office/powerpoint/2010/main" xmlns="" val="2603979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1AC4A4-AC05-4028-ABF6-0E97516843F5}" type="datetimeFigureOut">
              <a:rPr lang="x-none" smtClean="0"/>
              <a:pPr/>
              <a:t>30/12/2015</a:t>
            </a:fld>
            <a:endParaRPr lang="x-none"/>
          </a:p>
        </p:txBody>
      </p:sp>
      <p:sp>
        <p:nvSpPr>
          <p:cNvPr id="3" name="Footer Placeholder 2"/>
          <p:cNvSpPr>
            <a:spLocks noGrp="1"/>
          </p:cNvSpPr>
          <p:nvPr>
            <p:ph type="ftr" sz="quarter" idx="11"/>
          </p:nvPr>
        </p:nvSpPr>
        <p:spPr/>
        <p:txBody>
          <a:bodyPr/>
          <a:lstStyle/>
          <a:p>
            <a:endParaRPr lang="x-none"/>
          </a:p>
        </p:txBody>
      </p:sp>
      <p:sp>
        <p:nvSpPr>
          <p:cNvPr id="4" name="Slide Number Placeholder 3"/>
          <p:cNvSpPr>
            <a:spLocks noGrp="1"/>
          </p:cNvSpPr>
          <p:nvPr>
            <p:ph type="sldNum" sz="quarter" idx="12"/>
          </p:nvPr>
        </p:nvSpPr>
        <p:spPr/>
        <p:txBody>
          <a:bodyPr/>
          <a:lstStyle/>
          <a:p>
            <a:fld id="{7B0B3492-FB3C-4910-B62A-9247A4FEDD82}" type="slidenum">
              <a:rPr lang="x-none" smtClean="0"/>
              <a:pPr/>
              <a:t>‹#›</a:t>
            </a:fld>
            <a:endParaRPr lang="x-none"/>
          </a:p>
        </p:txBody>
      </p:sp>
    </p:spTree>
    <p:extLst>
      <p:ext uri="{BB962C8B-B14F-4D97-AF65-F5344CB8AC3E}">
        <p14:creationId xmlns:p14="http://schemas.microsoft.com/office/powerpoint/2010/main" xmlns="" val="2284053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x-non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x-non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1AC4A4-AC05-4028-ABF6-0E97516843F5}" type="datetimeFigureOut">
              <a:rPr lang="x-none" smtClean="0"/>
              <a:pPr/>
              <a:t>30/12/2015</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7B0B3492-FB3C-4910-B62A-9247A4FEDD82}" type="slidenum">
              <a:rPr lang="x-none" smtClean="0"/>
              <a:pPr/>
              <a:t>‹#›</a:t>
            </a:fld>
            <a:endParaRPr lang="x-none"/>
          </a:p>
        </p:txBody>
      </p:sp>
    </p:spTree>
    <p:extLst>
      <p:ext uri="{BB962C8B-B14F-4D97-AF65-F5344CB8AC3E}">
        <p14:creationId xmlns:p14="http://schemas.microsoft.com/office/powerpoint/2010/main" xmlns="" val="1174923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x-non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1AC4A4-AC05-4028-ABF6-0E97516843F5}" type="datetimeFigureOut">
              <a:rPr lang="x-none" smtClean="0"/>
              <a:pPr/>
              <a:t>30/12/2015</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7B0B3492-FB3C-4910-B62A-9247A4FEDD82}" type="slidenum">
              <a:rPr lang="x-none" smtClean="0"/>
              <a:pPr/>
              <a:t>‹#›</a:t>
            </a:fld>
            <a:endParaRPr lang="x-none"/>
          </a:p>
        </p:txBody>
      </p:sp>
    </p:spTree>
    <p:extLst>
      <p:ext uri="{BB962C8B-B14F-4D97-AF65-F5344CB8AC3E}">
        <p14:creationId xmlns:p14="http://schemas.microsoft.com/office/powerpoint/2010/main" xmlns="" val="2578493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x-non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x-none"/>
          </a:p>
        </p:txBody>
      </p:sp>
      <p:sp>
        <p:nvSpPr>
          <p:cNvPr id="4" name="Date Placeholder 3"/>
          <p:cNvSpPr>
            <a:spLocks noGrp="1"/>
          </p:cNvSpPr>
          <p:nvPr>
            <p:ph type="dt" sz="half" idx="10"/>
          </p:nvPr>
        </p:nvSpPr>
        <p:spPr/>
        <p:txBody>
          <a:bodyPr/>
          <a:lstStyle/>
          <a:p>
            <a:fld id="{8C1AC4A4-AC05-4028-ABF6-0E97516843F5}" type="datetimeFigureOut">
              <a:rPr lang="x-none" smtClean="0"/>
              <a:pPr/>
              <a:t>30/12/2015</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7B0B3492-FB3C-4910-B62A-9247A4FEDD82}" type="slidenum">
              <a:rPr lang="x-none" smtClean="0"/>
              <a:pPr/>
              <a:t>‹#›</a:t>
            </a:fld>
            <a:endParaRPr lang="x-none"/>
          </a:p>
        </p:txBody>
      </p:sp>
    </p:spTree>
    <p:extLst>
      <p:ext uri="{BB962C8B-B14F-4D97-AF65-F5344CB8AC3E}">
        <p14:creationId xmlns:p14="http://schemas.microsoft.com/office/powerpoint/2010/main" xmlns="" val="1176529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x-non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x-none"/>
          </a:p>
        </p:txBody>
      </p:sp>
      <p:sp>
        <p:nvSpPr>
          <p:cNvPr id="4" name="Date Placeholder 3"/>
          <p:cNvSpPr>
            <a:spLocks noGrp="1"/>
          </p:cNvSpPr>
          <p:nvPr>
            <p:ph type="dt" sz="half" idx="10"/>
          </p:nvPr>
        </p:nvSpPr>
        <p:spPr/>
        <p:txBody>
          <a:bodyPr/>
          <a:lstStyle/>
          <a:p>
            <a:fld id="{8C1AC4A4-AC05-4028-ABF6-0E97516843F5}" type="datetimeFigureOut">
              <a:rPr lang="x-none" smtClean="0"/>
              <a:pPr/>
              <a:t>30/12/2015</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7B0B3492-FB3C-4910-B62A-9247A4FEDD82}" type="slidenum">
              <a:rPr lang="x-none" smtClean="0"/>
              <a:pPr/>
              <a:t>‹#›</a:t>
            </a:fld>
            <a:endParaRPr lang="x-none"/>
          </a:p>
        </p:txBody>
      </p:sp>
    </p:spTree>
    <p:extLst>
      <p:ext uri="{BB962C8B-B14F-4D97-AF65-F5344CB8AC3E}">
        <p14:creationId xmlns:p14="http://schemas.microsoft.com/office/powerpoint/2010/main" xmlns="" val="3253395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x-non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x-non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1AC4A4-AC05-4028-ABF6-0E97516843F5}" type="datetimeFigureOut">
              <a:rPr lang="x-none" smtClean="0"/>
              <a:pPr/>
              <a:t>30/12/2015</a:t>
            </a:fld>
            <a:endParaRPr lang="x-non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0B3492-FB3C-4910-B62A-9247A4FEDD82}" type="slidenum">
              <a:rPr lang="x-none" smtClean="0"/>
              <a:pPr/>
              <a:t>‹#›</a:t>
            </a:fld>
            <a:endParaRPr lang="x-none"/>
          </a:p>
        </p:txBody>
      </p:sp>
    </p:spTree>
    <p:extLst>
      <p:ext uri="{BB962C8B-B14F-4D97-AF65-F5344CB8AC3E}">
        <p14:creationId xmlns:p14="http://schemas.microsoft.com/office/powerpoint/2010/main" xmlns="" val="3853266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51485" y="1155032"/>
            <a:ext cx="6797842" cy="1569660"/>
          </a:xfrm>
          <a:prstGeom prst="rect">
            <a:avLst/>
          </a:prstGeom>
          <a:noFill/>
        </p:spPr>
        <p:txBody>
          <a:bodyPr wrap="square" rtlCol="0">
            <a:spAutoFit/>
          </a:bodyPr>
          <a:lstStyle/>
          <a:p>
            <a:pPr algn="ctr"/>
            <a:r>
              <a:rPr lang="sr-Cyrl-CS" sz="3200" b="1" dirty="0" smtClean="0">
                <a:latin typeface="Times New Roman" pitchFamily="18" charset="0"/>
                <a:cs typeface="Times New Roman" pitchFamily="18" charset="0"/>
              </a:rPr>
              <a:t>ПОМРАЧЕЊЕ СУНЦА 2015 И </a:t>
            </a:r>
            <a:br>
              <a:rPr lang="sr-Cyrl-CS" sz="3200" b="1" dirty="0" smtClean="0">
                <a:latin typeface="Times New Roman" pitchFamily="18" charset="0"/>
                <a:cs typeface="Times New Roman" pitchFamily="18" charset="0"/>
              </a:rPr>
            </a:br>
            <a:r>
              <a:rPr lang="sr-Cyrl-CS" sz="3200" b="1" dirty="0" smtClean="0">
                <a:latin typeface="Times New Roman" pitchFamily="18" charset="0"/>
                <a:cs typeface="Times New Roman" pitchFamily="18" charset="0"/>
              </a:rPr>
              <a:t>ЛОКАЛНИ МЕРИДИЈАН У </a:t>
            </a:r>
            <a:br>
              <a:rPr lang="sr-Cyrl-CS" sz="3200" b="1" dirty="0" smtClean="0">
                <a:latin typeface="Times New Roman" pitchFamily="18" charset="0"/>
                <a:cs typeface="Times New Roman" pitchFamily="18" charset="0"/>
              </a:rPr>
            </a:br>
            <a:r>
              <a:rPr lang="sr-Cyrl-CS" sz="3200" b="1" dirty="0" smtClean="0">
                <a:latin typeface="Times New Roman" pitchFamily="18" charset="0"/>
                <a:cs typeface="Times New Roman" pitchFamily="18" charset="0"/>
              </a:rPr>
              <a:t>МАТЕМАТИЧКОЈ ГИМНАЗИЈИ</a:t>
            </a:r>
            <a:endParaRPr lang="en-US" sz="3200" b="1" dirty="0">
              <a:latin typeface="Times New Roman" pitchFamily="18" charset="0"/>
              <a:cs typeface="Times New Roman" pitchFamily="18" charset="0"/>
            </a:endParaRPr>
          </a:p>
        </p:txBody>
      </p:sp>
      <p:sp>
        <p:nvSpPr>
          <p:cNvPr id="5" name="TextBox 4"/>
          <p:cNvSpPr txBox="1"/>
          <p:nvPr/>
        </p:nvSpPr>
        <p:spPr>
          <a:xfrm>
            <a:off x="4247148" y="3561348"/>
            <a:ext cx="3886199" cy="523220"/>
          </a:xfrm>
          <a:prstGeom prst="rect">
            <a:avLst/>
          </a:prstGeom>
          <a:noFill/>
        </p:spPr>
        <p:txBody>
          <a:bodyPr wrap="square" rtlCol="0">
            <a:spAutoFit/>
          </a:bodyPr>
          <a:lstStyle/>
          <a:p>
            <a:r>
              <a:rPr lang="sr-Cyrl-CS" sz="2800" dirty="0" smtClean="0">
                <a:latin typeface="Times New Roman" pitchFamily="18" charset="0"/>
                <a:cs typeface="Times New Roman" pitchFamily="18" charset="0"/>
              </a:rPr>
              <a:t>Јовица Милисављевић</a:t>
            </a:r>
            <a:endParaRPr lang="en-US" sz="2800" dirty="0">
              <a:latin typeface="Times New Roman" pitchFamily="18" charset="0"/>
              <a:cs typeface="Times New Roman" pitchFamily="18" charset="0"/>
            </a:endParaRPr>
          </a:p>
        </p:txBody>
      </p:sp>
      <p:sp>
        <p:nvSpPr>
          <p:cNvPr id="6" name="TextBox 5"/>
          <p:cNvSpPr txBox="1"/>
          <p:nvPr/>
        </p:nvSpPr>
        <p:spPr>
          <a:xfrm>
            <a:off x="5005139" y="5354052"/>
            <a:ext cx="2213810" cy="369332"/>
          </a:xfrm>
          <a:prstGeom prst="rect">
            <a:avLst/>
          </a:prstGeom>
          <a:noFill/>
        </p:spPr>
        <p:txBody>
          <a:bodyPr wrap="square" rtlCol="0">
            <a:spAutoFit/>
          </a:bodyPr>
          <a:lstStyle/>
          <a:p>
            <a:r>
              <a:rPr lang="sr-Cyrl-CS" b="1" dirty="0" smtClean="0"/>
              <a:t>Децембар, 2015. </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dirty="0" smtClean="0"/>
              <a:t>Помрачење Сунца</a:t>
            </a:r>
            <a:endParaRPr lang="x-none" dirty="0"/>
          </a:p>
        </p:txBody>
      </p:sp>
      <p:sp>
        <p:nvSpPr>
          <p:cNvPr id="3" name="Content Placeholder 2"/>
          <p:cNvSpPr>
            <a:spLocks noGrp="1"/>
          </p:cNvSpPr>
          <p:nvPr>
            <p:ph idx="1"/>
          </p:nvPr>
        </p:nvSpPr>
        <p:spPr>
          <a:xfrm>
            <a:off x="363894" y="1359094"/>
            <a:ext cx="6419462" cy="4827101"/>
          </a:xfrm>
        </p:spPr>
        <p:txBody>
          <a:bodyPr>
            <a:noAutofit/>
          </a:bodyPr>
          <a:lstStyle/>
          <a:p>
            <a:r>
              <a:rPr lang="ru-RU" sz="1600" dirty="0" smtClean="0"/>
              <a:t>Професор астрономије, Слободан Спремо, је заједно са колегама физичарима и професорком географије Аном Божичковић, у петак, 20. марта, одржао час у природи својим ученицима који је био посвећен природној појави која се не може видети тако често – а то је помрачење Сунца. Уз приручне заштитне филтере који се користе у оваквим приликама, ученици су били у могућности да посматрају помрачење које је трајало од 9:40 до 11:58, са кулминацијом у 10:48 када је Месец прекрио највећи део Сунца. Следеће помрачење Сунца које ће моћи да се види из Београда биће 21. јуна 2020. године. Истом приликом су искористили и гномон који је постављен на улазу у школу. Наиме, гномон служи за одређивање меридијана, односно правце север-југ. Сунце кулминира на небу у време правог поднева тог места, тј. тада је сенка штапа најкраћа тог дана. Мерењем дужина сенки може се на основу најкраће дневне сенке штапа повући меридијан. Ученици су помоћу гномона утврдили долазак пролећа тако што су мерењем установили да су дужина гномона и његове сенке у време правог поднева биле једнаких дужина, што је последица чињенице да је у време равнодневнице Сунце тачно изнад екватора и на нашој географској ширини од 45 степени његови зраци падају под тим углом у односу на гномон, градећи једнакокрако-правоугли троугао.</a:t>
            </a:r>
            <a:endParaRPr lang="x-none" sz="1600" dirty="0"/>
          </a:p>
        </p:txBody>
      </p:sp>
      <p:pic>
        <p:nvPicPr>
          <p:cNvPr id="7" name="Content Placeholder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673937" y="1359094"/>
            <a:ext cx="5333006" cy="3553116"/>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673937" y="5000324"/>
            <a:ext cx="2714171" cy="1811709"/>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9302102" y="5000225"/>
            <a:ext cx="2704841" cy="1802100"/>
          </a:xfrm>
          <a:prstGeom prst="rect">
            <a:avLst/>
          </a:prstGeom>
        </p:spPr>
      </p:pic>
    </p:spTree>
    <p:extLst>
      <p:ext uri="{BB962C8B-B14F-4D97-AF65-F5344CB8AC3E}">
        <p14:creationId xmlns:p14="http://schemas.microsoft.com/office/powerpoint/2010/main" xmlns="" val="3234993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dirty="0" smtClean="0"/>
              <a:t>Меридијан Математичке гимназије</a:t>
            </a:r>
            <a:endParaRPr lang="x-none" dirty="0"/>
          </a:p>
        </p:txBody>
      </p:sp>
      <p:sp>
        <p:nvSpPr>
          <p:cNvPr id="3" name="Content Placeholder 2"/>
          <p:cNvSpPr>
            <a:spLocks noGrp="1"/>
          </p:cNvSpPr>
          <p:nvPr>
            <p:ph idx="1"/>
          </p:nvPr>
        </p:nvSpPr>
        <p:spPr>
          <a:xfrm>
            <a:off x="838200" y="1690688"/>
            <a:ext cx="5814527" cy="1388414"/>
          </a:xfrm>
        </p:spPr>
        <p:txBody>
          <a:bodyPr>
            <a:normAutofit fontScale="55000" lnSpcReduction="20000"/>
          </a:bodyPr>
          <a:lstStyle/>
          <a:p>
            <a:r>
              <a:rPr lang="x-none" dirty="0" smtClean="0"/>
              <a:t>У среду 23. септембра обновили смо меридијан Математичке гимназије. </a:t>
            </a:r>
            <a:r>
              <a:rPr lang="ru-RU" dirty="0"/>
              <a:t>Мерена је дужина сенке вертикалног штапа у дворишту школе. У тренутку када је сенка била најкраћа, њен правац се поклопио са правцем меридијана Математичке гимназије. Означена сенка штапа омогућиће нам одређивање почетка пролећа и јесени.</a:t>
            </a:r>
            <a:endParaRPr lang="x-none"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38200" y="3214688"/>
            <a:ext cx="4064000" cy="3048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289800" y="1690688"/>
            <a:ext cx="4064000" cy="3048000"/>
          </a:xfrm>
          <a:prstGeom prst="rect">
            <a:avLst/>
          </a:prstGeom>
        </p:spPr>
      </p:pic>
    </p:spTree>
    <p:extLst>
      <p:ext uri="{BB962C8B-B14F-4D97-AF65-F5344CB8AC3E}">
        <p14:creationId xmlns:p14="http://schemas.microsoft.com/office/powerpoint/2010/main" xmlns="" val="33052658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TotalTime>
  <Words>297</Words>
  <Application>Microsoft Office PowerPoint</Application>
  <PresentationFormat>Custom</PresentationFormat>
  <Paragraphs>7</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Slide 1</vt:lpstr>
      <vt:lpstr>Помрачење Сунца</vt:lpstr>
      <vt:lpstr>Меридијан Математичке гимназије</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Активности у оквиру Пројекта у Математичкој гимназији током 2015.</dc:title>
  <dc:creator>Jovica</dc:creator>
  <cp:lastModifiedBy>Mirjana Popovic</cp:lastModifiedBy>
  <cp:revision>7</cp:revision>
  <dcterms:created xsi:type="dcterms:W3CDTF">2015-12-26T08:15:20Z</dcterms:created>
  <dcterms:modified xsi:type="dcterms:W3CDTF">2015-12-30T14:32:30Z</dcterms:modified>
</cp:coreProperties>
</file>