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7"/>
  </p:notesMasterIdLst>
  <p:sldIdLst>
    <p:sldId id="256" r:id="rId2"/>
    <p:sldId id="257" r:id="rId3"/>
    <p:sldId id="258" r:id="rId4"/>
    <p:sldId id="271" r:id="rId5"/>
    <p:sldId id="269" r:id="rId6"/>
    <p:sldId id="259" r:id="rId7"/>
    <p:sldId id="285" r:id="rId8"/>
    <p:sldId id="283" r:id="rId9"/>
    <p:sldId id="284" r:id="rId10"/>
    <p:sldId id="281" r:id="rId11"/>
    <p:sldId id="260" r:id="rId12"/>
    <p:sldId id="287" r:id="rId13"/>
    <p:sldId id="291" r:id="rId14"/>
    <p:sldId id="261" r:id="rId15"/>
    <p:sldId id="262" r:id="rId16"/>
    <p:sldId id="292" r:id="rId17"/>
    <p:sldId id="301" r:id="rId18"/>
    <p:sldId id="294" r:id="rId19"/>
    <p:sldId id="263" r:id="rId20"/>
    <p:sldId id="264" r:id="rId21"/>
    <p:sldId id="265" r:id="rId22"/>
    <p:sldId id="266" r:id="rId23"/>
    <p:sldId id="270" r:id="rId24"/>
    <p:sldId id="289" r:id="rId25"/>
    <p:sldId id="288" r:id="rId26"/>
    <p:sldId id="290" r:id="rId27"/>
    <p:sldId id="302" r:id="rId28"/>
    <p:sldId id="267" r:id="rId29"/>
    <p:sldId id="272" r:id="rId30"/>
    <p:sldId id="277" r:id="rId31"/>
    <p:sldId id="293" r:id="rId32"/>
    <p:sldId id="273" r:id="rId33"/>
    <p:sldId id="274" r:id="rId34"/>
    <p:sldId id="275" r:id="rId35"/>
    <p:sldId id="296" r:id="rId36"/>
    <p:sldId id="295" r:id="rId37"/>
    <p:sldId id="297" r:id="rId38"/>
    <p:sldId id="298" r:id="rId39"/>
    <p:sldId id="299" r:id="rId40"/>
    <p:sldId id="300" r:id="rId41"/>
    <p:sldId id="276" r:id="rId42"/>
    <p:sldId id="303" r:id="rId43"/>
    <p:sldId id="304" r:id="rId44"/>
    <p:sldId id="305" r:id="rId45"/>
    <p:sldId id="306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023828-0FD8-483E-8715-AA0B84D8033A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4FA05-B404-4C04-A140-C554FA6958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19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4FA05-B404-4C04-A140-C554FA69582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1985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4FA05-B404-4C04-A140-C554FA69582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206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0EE1774-1709-4EB3-A1B2-EF322092F3F4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BE3E625-DB3A-4D7B-B81A-7B29F4D24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EE1774-1709-4EB3-A1B2-EF322092F3F4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3E625-DB3A-4D7B-B81A-7B29F4D24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0EE1774-1709-4EB3-A1B2-EF322092F3F4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BE3E625-DB3A-4D7B-B81A-7B29F4D24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EE1774-1709-4EB3-A1B2-EF322092F3F4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3E625-DB3A-4D7B-B81A-7B29F4D24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EE1774-1709-4EB3-A1B2-EF322092F3F4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3E625-DB3A-4D7B-B81A-7B29F4D24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EE1774-1709-4EB3-A1B2-EF322092F3F4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3E625-DB3A-4D7B-B81A-7B29F4D24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0EE1774-1709-4EB3-A1B2-EF322092F3F4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3E625-DB3A-4D7B-B81A-7B29F4D24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EE1774-1709-4EB3-A1B2-EF322092F3F4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3E625-DB3A-4D7B-B81A-7B29F4D24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EE1774-1709-4EB3-A1B2-EF322092F3F4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3E625-DB3A-4D7B-B81A-7B29F4D246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EE1774-1709-4EB3-A1B2-EF322092F3F4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3E625-DB3A-4D7B-B81A-7B29F4D24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0EE1774-1709-4EB3-A1B2-EF322092F3F4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BE3E625-DB3A-4D7B-B81A-7B29F4D24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0EE1774-1709-4EB3-A1B2-EF322092F3F4}" type="datetimeFigureOut">
              <a:rPr lang="en-US" smtClean="0"/>
              <a:pPr/>
              <a:t>12/10/2015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BE3E625-DB3A-4D7B-B81A-7B29F4D24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sz="4800" dirty="0" smtClean="0"/>
              <a:t>Поко пројекат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5580112" y="4005064"/>
            <a:ext cx="2348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ОШ </a:t>
            </a:r>
            <a:r>
              <a:rPr lang="en-US" dirty="0" smtClean="0"/>
              <a:t>“</a:t>
            </a:r>
            <a:r>
              <a:rPr lang="x-none" dirty="0" smtClean="0"/>
              <a:t>Ђорђе Крстић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               2011-2015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58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 smtClean="0"/>
              <a:t>         Поко Пројекат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 smtClean="0"/>
              <a:t>Подстицајна околина за учење</a:t>
            </a:r>
            <a:endParaRPr lang="en-US" dirty="0"/>
          </a:p>
        </p:txBody>
      </p:sp>
      <p:pic>
        <p:nvPicPr>
          <p:cNvPr id="5" name="Picture 4" descr="20140903_11245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76872"/>
            <a:ext cx="340995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436368" y="3581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074" name="Picture 2" descr="C:\Users\Ljiljana\Downloads\20141021_102357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276872"/>
            <a:ext cx="3371866" cy="202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Ljiljana\Downloads\20141029_074837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5832" y="4511595"/>
            <a:ext cx="4436368" cy="222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4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x-none" dirty="0" smtClean="0"/>
              <a:t>Кад</a:t>
            </a:r>
            <a:r>
              <a:rPr lang="en-US" dirty="0" smtClean="0"/>
              <a:t>  </a:t>
            </a:r>
            <a:r>
              <a:rPr lang="x-none" dirty="0" smtClean="0"/>
              <a:t>И КАКО ЈЕ све почело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2011. </a:t>
            </a:r>
            <a:r>
              <a:rPr lang="x-none" dirty="0" smtClean="0"/>
              <a:t>одлуком Наставничког већа </a:t>
            </a:r>
          </a:p>
          <a:p>
            <a:r>
              <a:rPr lang="x-none" dirty="0" smtClean="0"/>
              <a:t>ШРП</a:t>
            </a:r>
          </a:p>
          <a:p>
            <a:r>
              <a:rPr lang="x-none" dirty="0" smtClean="0"/>
              <a:t>Сарадници</a:t>
            </a:r>
            <a:r>
              <a:rPr lang="en-US" dirty="0" smtClean="0"/>
              <a:t>- </a:t>
            </a:r>
            <a:r>
              <a:rPr lang="x-none" dirty="0" smtClean="0"/>
              <a:t>Центар за промоцију науке, Институт за физику, Центар за стручно усавшавање, ДФС</a:t>
            </a:r>
          </a:p>
          <a:p>
            <a:r>
              <a:rPr lang="x-none" dirty="0" smtClean="0"/>
              <a:t>Главни координатор- Проф. </a:t>
            </a:r>
            <a:r>
              <a:rPr lang="x-none" dirty="0"/>
              <a:t>д</a:t>
            </a:r>
            <a:r>
              <a:rPr lang="x-none" dirty="0" smtClean="0"/>
              <a:t>р Мирјана Поповић Божић</a:t>
            </a:r>
          </a:p>
          <a:p>
            <a:r>
              <a:rPr lang="x-none" dirty="0" smtClean="0"/>
              <a:t>Координатор у школи- Љиљана Иванчевић</a:t>
            </a:r>
          </a:p>
          <a:p>
            <a:r>
              <a:rPr lang="x-none" dirty="0" smtClean="0"/>
              <a:t>Школски тим- директор, педагог, психолог и група наставника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356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239000" cy="12023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 smtClean="0"/>
              <a:t>Драгица Нешић</a:t>
            </a:r>
          </a:p>
          <a:p>
            <a:r>
              <a:rPr lang="x-none" dirty="0" smtClean="0"/>
              <a:t>Снежана Селенић</a:t>
            </a:r>
          </a:p>
          <a:p>
            <a:r>
              <a:rPr lang="x-none" dirty="0" smtClean="0"/>
              <a:t>Јелена Бига </a:t>
            </a:r>
          </a:p>
          <a:p>
            <a:r>
              <a:rPr lang="x-none" dirty="0" smtClean="0"/>
              <a:t>Иван Старчевић</a:t>
            </a:r>
          </a:p>
          <a:p>
            <a:r>
              <a:rPr lang="x-none" dirty="0" smtClean="0"/>
              <a:t>Маријана Јовић</a:t>
            </a:r>
            <a:r>
              <a:rPr lang="en-US" dirty="0" smtClean="0"/>
              <a:t>-</a:t>
            </a:r>
            <a:r>
              <a:rPr lang="x-none" dirty="0" smtClean="0"/>
              <a:t> Лучић</a:t>
            </a:r>
          </a:p>
          <a:p>
            <a:r>
              <a:rPr lang="x-none" dirty="0" smtClean="0"/>
              <a:t>Лидија Митић</a:t>
            </a:r>
            <a:endParaRPr lang="en-US" dirty="0" smtClean="0"/>
          </a:p>
          <a:p>
            <a:r>
              <a:rPr lang="x-none" dirty="0" smtClean="0"/>
              <a:t>Драган Даниловић</a:t>
            </a:r>
          </a:p>
          <a:p>
            <a:r>
              <a:rPr lang="x-none" dirty="0" smtClean="0"/>
              <a:t>Љиљана Иванчевић</a:t>
            </a:r>
          </a:p>
          <a:p>
            <a:r>
              <a:rPr lang="x-none" dirty="0" smtClean="0"/>
              <a:t>Биља Марић</a:t>
            </a:r>
            <a:r>
              <a:rPr lang="en-US" dirty="0" smtClean="0"/>
              <a:t>-</a:t>
            </a:r>
            <a:r>
              <a:rPr lang="x-none" dirty="0" smtClean="0"/>
              <a:t> родитељ</a:t>
            </a:r>
          </a:p>
          <a:p>
            <a:r>
              <a:rPr lang="x-none" dirty="0"/>
              <a:t>н</a:t>
            </a:r>
            <a:r>
              <a:rPr lang="x-none" dirty="0" smtClean="0"/>
              <a:t>аши домари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522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:\PHYSED\LJiljana\DSC0003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48680"/>
            <a:ext cx="5670608" cy="4252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6642" y="5157192"/>
            <a:ext cx="7531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              Отварање </a:t>
            </a:r>
            <a:r>
              <a:rPr lang="sr-Cyrl-CS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изложбе у Основној школи “Ђорђе Крстић”, </a:t>
            </a:r>
            <a:endParaRPr lang="sr-Cyrl-CS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  <a:p>
            <a:r>
              <a:rPr lang="sr-Cyrl-C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Београд</a:t>
            </a:r>
            <a:r>
              <a:rPr lang="sr-Cyrl-CS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, 30. новембар – 30 децембар 2011., директор Ракоњац Мирчета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116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Циљ Пројекта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 smtClean="0"/>
              <a:t>Испуњавање целокупног школског простора едукукативним садржајима</a:t>
            </a:r>
            <a:endParaRPr lang="en-US" dirty="0" smtClean="0"/>
          </a:p>
          <a:p>
            <a:pPr marL="0" indent="0">
              <a:buNone/>
            </a:pPr>
            <a:r>
              <a:rPr lang="x-none" sz="2000" dirty="0" smtClean="0"/>
              <a:t>Слике</a:t>
            </a:r>
            <a:r>
              <a:rPr lang="x-none" sz="2000" dirty="0"/>
              <a:t>, цртежи и инсталације омогућавају ученицима да уче и ван учионице, у простору коме су својом креативношћу и идејама променили изглед и дали нову димензију. </a:t>
            </a:r>
            <a:endParaRPr lang="en-US" sz="2000" dirty="0"/>
          </a:p>
          <a:p>
            <a:pPr marL="0" indent="0">
              <a:buNone/>
            </a:pPr>
            <a:endParaRPr lang="x-none" dirty="0" smtClean="0"/>
          </a:p>
          <a:p>
            <a:endParaRPr lang="x-none" dirty="0" smtClean="0"/>
          </a:p>
          <a:p>
            <a:endParaRPr lang="x-none" dirty="0"/>
          </a:p>
          <a:p>
            <a:endParaRPr lang="x-none" dirty="0"/>
          </a:p>
          <a:p>
            <a:endParaRPr lang="x-none" dirty="0" smtClean="0"/>
          </a:p>
        </p:txBody>
      </p:sp>
      <p:pic>
        <p:nvPicPr>
          <p:cNvPr id="4" name="Picture 3" descr="C:\Users\tavor\Downloads\64542_130119007152794_1212439963_n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6432" y="3728437"/>
            <a:ext cx="2849711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Description: 20150218_144654 (1)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5451" y="4149080"/>
            <a:ext cx="1718793" cy="199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pcc\Downloads\20141104_12370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83287"/>
            <a:ext cx="2390301" cy="1235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Ljiljana\Downloads\20150429_1200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56529"/>
            <a:ext cx="1869287" cy="112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608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Часови физике и хемије су много занимљивији кад осмаци, уместо у клупама</a:t>
            </a:r>
            <a:r>
              <a:rPr lang="en-US" dirty="0"/>
              <a:t>, </a:t>
            </a:r>
            <a:r>
              <a:rPr lang="x-none" dirty="0"/>
              <a:t> део часа проведу на степеништу, где заједно са наставником, пролазе кроз алфа и бета распад, обрађујући тему Нуклеарне трансформације</a:t>
            </a:r>
            <a:r>
              <a:rPr lang="en-US" dirty="0"/>
              <a:t>. </a:t>
            </a:r>
            <a:r>
              <a:rPr lang="x-none" dirty="0"/>
              <a:t>Ако ученик  идући степеништем, увек има прилику да прочита да је „3х6“ осамнаест сигурно ће лакше запамтити таблицу множења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101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0382" y="692561"/>
            <a:ext cx="5209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x-none" sz="3600" dirty="0"/>
              <a:t>Излазак из учионице</a:t>
            </a:r>
          </a:p>
        </p:txBody>
      </p:sp>
      <p:pic>
        <p:nvPicPr>
          <p:cNvPr id="2050" name="Picture 2" descr="C:\Users\Ljiljana\Downloads\20150511_093415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846" y="1338892"/>
            <a:ext cx="2329977" cy="328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jiljana\Downloads\20141125_1231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628799"/>
            <a:ext cx="3779912" cy="226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jiljana\Downloads\20141125_1226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5307" y="4209161"/>
            <a:ext cx="3534538" cy="187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jiljana\Downloads\20141125_1229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686" y="4842832"/>
            <a:ext cx="2915202" cy="124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3364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20141125_1341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20141125_13410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7" name="Picture 5" descr="C:\Users\Ljiljana\Downloads\20141125_1226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906" y="980728"/>
            <a:ext cx="2843808" cy="170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Ljiljana\Downloads\20141125_1341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80728"/>
            <a:ext cx="230425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Ljiljana\Downloads\20141125_1225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375" y="3429000"/>
            <a:ext cx="3731907" cy="223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Ljiljana\Downloads\20150304_1518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8312" y="4365104"/>
            <a:ext cx="1897943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5907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jiljana\Downloads\20150427_1308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0"/>
            <a:ext cx="4114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380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          Крајњи циљ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 smtClean="0"/>
          </a:p>
          <a:p>
            <a:r>
              <a:rPr lang="x-none" dirty="0" smtClean="0"/>
              <a:t>Школа као 3Д уџбеник</a:t>
            </a:r>
          </a:p>
          <a:p>
            <a:r>
              <a:rPr lang="x-none" dirty="0" smtClean="0"/>
              <a:t>Место за учење у ходу </a:t>
            </a:r>
          </a:p>
          <a:p>
            <a:r>
              <a:rPr lang="x-none" dirty="0" smtClean="0"/>
              <a:t>Вршњачко учење</a:t>
            </a:r>
          </a:p>
          <a:p>
            <a:r>
              <a:rPr lang="x-none" dirty="0" smtClean="0"/>
              <a:t>Место за размену идеја</a:t>
            </a:r>
          </a:p>
          <a:p>
            <a:r>
              <a:rPr lang="x-none" dirty="0" smtClean="0"/>
              <a:t>Подстицање маште          </a:t>
            </a:r>
          </a:p>
          <a:p>
            <a:r>
              <a:rPr lang="x-none" dirty="0" smtClean="0"/>
              <a:t>Место отворених фиока</a:t>
            </a:r>
            <a:endParaRPr lang="en-US" dirty="0"/>
          </a:p>
        </p:txBody>
      </p:sp>
      <p:pic>
        <p:nvPicPr>
          <p:cNvPr id="6" name="Picture 5" descr="E:\PHYSED\LJiljana\OGLEDOM do SAZNANJA\DSCN169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3312" y="2204864"/>
            <a:ext cx="288302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950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V="1">
            <a:off x="2987824" y="6324600"/>
            <a:ext cx="989816" cy="101352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39952" y="5877272"/>
            <a:ext cx="3559296" cy="447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r>
              <a:rPr lang="x-none" dirty="0" smtClean="0"/>
              <a:t>Школски </a:t>
            </a:r>
            <a:r>
              <a:rPr lang="x-none" dirty="0"/>
              <a:t>простор, испуњен најразличитијим едукативним садржајима, приближио је Основну школу „Ђорђе Крстић“ Концепту 3Д уџбеника.  Ученици уче да „читају окружење“ интерагују са њим и на тај начин стичу трајнија знања. </a:t>
            </a:r>
            <a:endParaRPr lang="en-US" dirty="0"/>
          </a:p>
        </p:txBody>
      </p:sp>
      <p:pic>
        <p:nvPicPr>
          <p:cNvPr id="4098" name="Picture 2" descr="C:\Users\Ljiljana\Downloads\20150427_12475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20688"/>
            <a:ext cx="2016224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Ljiljana\Downloads\photo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149080"/>
            <a:ext cx="3035829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7195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1743075" cy="2162175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052736"/>
            <a:ext cx="3609975" cy="2076450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736" y="3717032"/>
            <a:ext cx="3825875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541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Шта смо до сад урадили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 smtClean="0"/>
              <a:t>Галерија природних наука</a:t>
            </a:r>
          </a:p>
          <a:p>
            <a:endParaRPr lang="x-none" dirty="0"/>
          </a:p>
          <a:p>
            <a:endParaRPr lang="en-US" dirty="0"/>
          </a:p>
        </p:txBody>
      </p:sp>
      <p:pic>
        <p:nvPicPr>
          <p:cNvPr id="4" name="Picture 3" descr="DSCN094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2352675"/>
            <a:ext cx="3833589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228456" y="30053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8" name="Picture 7" descr="C:\Users\pcc\Downloads\20141104_1237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8937" y="2352675"/>
            <a:ext cx="3469447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852192" y="55256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 descr="C:\Users\Ljiljana\Downloads\20141104_12371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439" y="4563415"/>
            <a:ext cx="3555814" cy="2206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73140" y="4725144"/>
            <a:ext cx="3246859" cy="1944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5658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  математика, традиција </a:t>
            </a:r>
            <a:br>
              <a:rPr lang="x-none" dirty="0" smtClean="0"/>
            </a:br>
            <a:r>
              <a:rPr lang="x-none" dirty="0" smtClean="0"/>
              <a:t>    ликовно и руски језик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en-US" dirty="0"/>
          </a:p>
        </p:txBody>
      </p:sp>
      <p:pic>
        <p:nvPicPr>
          <p:cNvPr id="4" name="Picture 3" descr="20140822_142116 (1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314574"/>
            <a:ext cx="5976664" cy="3634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052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sz="2400" dirty="0" smtClean="0"/>
              <a:t>Резултат акције “ моја коцка за  заједничку коцку“</a:t>
            </a:r>
            <a:br>
              <a:rPr lang="x-none" sz="2400" dirty="0" smtClean="0"/>
            </a:br>
            <a:r>
              <a:rPr lang="x-none" sz="2400" dirty="0" smtClean="0"/>
              <a:t>      кубни метар</a:t>
            </a:r>
            <a:endParaRPr lang="en-US" sz="24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9" y="1772816"/>
            <a:ext cx="5544616" cy="47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956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CS" sz="2800" dirty="0" smtClean="0"/>
              <a:t>ИНОВАТИВНА </a:t>
            </a:r>
            <a:r>
              <a:rPr lang="x-none" sz="2800" smtClean="0"/>
              <a:t>Едукативн</a:t>
            </a:r>
            <a:r>
              <a:rPr lang="sr-Cyrl-CS" sz="2800" dirty="0" smtClean="0"/>
              <a:t>А</a:t>
            </a:r>
            <a:r>
              <a:rPr lang="x-none" sz="2800" smtClean="0"/>
              <a:t> </a:t>
            </a:r>
            <a:r>
              <a:rPr lang="sr-Cyrl-CS" sz="2800" dirty="0" smtClean="0"/>
              <a:t>УЧИЛА </a:t>
            </a:r>
            <a:r>
              <a:rPr lang="x-none" sz="2800" smtClean="0"/>
              <a:t>  </a:t>
            </a:r>
            <a:r>
              <a:rPr lang="x-none" sz="2800" smtClean="0"/>
              <a:t>део </a:t>
            </a:r>
            <a:r>
              <a:rPr lang="x-none" sz="2800" smtClean="0"/>
              <a:t>шко</a:t>
            </a:r>
            <a:r>
              <a:rPr lang="sr-Cyrl-CS" sz="2800" dirty="0" smtClean="0"/>
              <a:t>Л</a:t>
            </a:r>
            <a:r>
              <a:rPr lang="x-none" sz="2800" smtClean="0"/>
              <a:t>ског </a:t>
            </a:r>
            <a:r>
              <a:rPr lang="x-none" sz="2800" dirty="0" smtClean="0"/>
              <a:t>простора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412776"/>
            <a:ext cx="6255488" cy="743507"/>
          </a:xfrm>
        </p:spPr>
        <p:txBody>
          <a:bodyPr>
            <a:normAutofit fontScale="85000" lnSpcReduction="20000"/>
          </a:bodyPr>
          <a:lstStyle/>
          <a:p>
            <a:r>
              <a:rPr lang="x-none" dirty="0"/>
              <a:t>Шум крила лептира, на симсу прозора, кад га обасја сунчева светлост, никог не оставља равнодушним, што води открићу узрока </a:t>
            </a:r>
            <a:r>
              <a:rPr lang="x-none" dirty="0" smtClean="0"/>
              <a:t>појаве</a:t>
            </a:r>
            <a:endParaRPr lang="en-US" dirty="0"/>
          </a:p>
          <a:p>
            <a:endParaRPr lang="x-non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4428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 descr="C:\Users\pcc\Downloads\20150122_1420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256845"/>
            <a:ext cx="1800200" cy="255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Users\pcc\Downloads\20150312_12445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283441"/>
            <a:ext cx="2781300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madaboutscience.com.au/store/images/RainbowMaker_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21509" y="980728"/>
            <a:ext cx="2578025" cy="2809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8372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Хемија, физика и ликовно</a:t>
            </a:r>
            <a:endParaRPr lang="en-US" dirty="0"/>
          </a:p>
        </p:txBody>
      </p:sp>
      <p:pic>
        <p:nvPicPr>
          <p:cNvPr id="4" name="Picture 3" descr="C:\Users\pcc\Downloads\20140926_165304 (2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484784"/>
            <a:ext cx="4181475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55976" y="1772816"/>
            <a:ext cx="37577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Периодни систем елемената</a:t>
            </a:r>
          </a:p>
          <a:p>
            <a:r>
              <a:rPr lang="x-none" dirty="0" smtClean="0"/>
              <a:t>Слике научника чија имена носе </a:t>
            </a:r>
          </a:p>
          <a:p>
            <a:r>
              <a:rPr lang="x-none" dirty="0" smtClean="0"/>
              <a:t>елементи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36096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051" name="Picture 3" descr="C:\Users\Ljiljana\Downloads\20140926_165115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33325"/>
            <a:ext cx="3168352" cy="35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43608" y="47849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2052" name="Picture 4" descr="C:\Users\Ljiljana\Downloads\20140926_165153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28219"/>
            <a:ext cx="3421848" cy="205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4990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       Физика и хемија</a:t>
            </a:r>
            <a:endParaRPr lang="en-US" dirty="0"/>
          </a:p>
        </p:txBody>
      </p:sp>
      <p:pic>
        <p:nvPicPr>
          <p:cNvPr id="4" name="Content Placeholder 3" descr="C:\Users\tavor\Downloads\603112_130119307152764_1864154980_n.jpg"/>
          <p:cNvPicPr>
            <a:picLocks noGrp="1"/>
          </p:cNvPicPr>
          <p:nvPr>
            <p:ph idx="1"/>
          </p:nvPr>
        </p:nvPicPr>
        <p:blipFill>
          <a:blip r:embed="rId2"/>
          <a:srcRect t="9169"/>
          <a:stretch>
            <a:fillRect/>
          </a:stretch>
        </p:blipFill>
        <p:spPr bwMode="auto">
          <a:xfrm>
            <a:off x="1403648" y="1916832"/>
            <a:ext cx="511256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475656" y="5229200"/>
            <a:ext cx="4796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Уранов низ,радиоактивност,радиоактивни </a:t>
            </a:r>
          </a:p>
          <a:p>
            <a:r>
              <a:rPr lang="x-none" dirty="0" smtClean="0"/>
              <a:t>елементи,нуклеарне трансформације..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789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 smtClean="0"/>
          </a:p>
          <a:p>
            <a:endParaRPr lang="x-none" dirty="0"/>
          </a:p>
          <a:p>
            <a:endParaRPr lang="en-US" dirty="0"/>
          </a:p>
        </p:txBody>
      </p:sp>
      <p:pic>
        <p:nvPicPr>
          <p:cNvPr id="4" name="Picture 3" descr="DSC0690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76672"/>
            <a:ext cx="4968551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91680" y="2699628"/>
            <a:ext cx="415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Таблица множења да се не заборави</a:t>
            </a:r>
            <a:endParaRPr lang="en-US" dirty="0"/>
          </a:p>
        </p:txBody>
      </p:sp>
      <p:pic>
        <p:nvPicPr>
          <p:cNvPr id="1026" name="Picture 2" descr="C:\Users\Ljiljana\Downloads\20141104_123614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4162" y="3494112"/>
            <a:ext cx="3611893" cy="216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292080" y="4869160"/>
            <a:ext cx="24384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Питагорина теорема </a:t>
            </a:r>
          </a:p>
          <a:p>
            <a:r>
              <a:rPr lang="x-none" dirty="0"/>
              <a:t>д</a:t>
            </a:r>
            <a:r>
              <a:rPr lang="x-none" dirty="0" smtClean="0"/>
              <a:t>а се провери</a:t>
            </a:r>
            <a:endParaRPr lang="en-US" dirty="0" smtClean="0"/>
          </a:p>
          <a:p>
            <a:r>
              <a:rPr lang="en-US" dirty="0"/>
              <a:t>a</a:t>
            </a:r>
            <a:r>
              <a:rPr lang="en-US" baseline="30000" dirty="0" smtClean="0"/>
              <a:t>2</a:t>
            </a:r>
            <a:r>
              <a:rPr lang="en-US" dirty="0" smtClean="0"/>
              <a:t> +b</a:t>
            </a:r>
            <a:r>
              <a:rPr lang="en-US" baseline="30000" dirty="0" smtClean="0"/>
              <a:t>2</a:t>
            </a:r>
            <a:r>
              <a:rPr lang="en-US" dirty="0" smtClean="0"/>
              <a:t>=c</a:t>
            </a:r>
            <a:r>
              <a:rPr lang="en-US" baseline="30000" dirty="0" smtClean="0"/>
              <a:t>2</a:t>
            </a:r>
            <a:endParaRPr lang="x-none" baseline="30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160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SCN2118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1" y="836712"/>
            <a:ext cx="418575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220072" y="4437112"/>
            <a:ext cx="4390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dirty="0" smtClean="0"/>
              <a:t>Било би дивно</a:t>
            </a:r>
          </a:p>
          <a:p>
            <a:r>
              <a:rPr lang="x-none" dirty="0" smtClean="0"/>
              <a:t>да су праве дирке </a:t>
            </a:r>
          </a:p>
          <a:p>
            <a:r>
              <a:rPr lang="x-none" dirty="0" smtClean="0"/>
              <a:t>па да ходањем производе </a:t>
            </a:r>
          </a:p>
          <a:p>
            <a:r>
              <a:rPr lang="x-none" dirty="0" smtClean="0"/>
              <a:t>мелодије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578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jiljana\Downloads\20141104_1235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4139952" cy="248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Ljiljana\Downloads\20141104_1235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422104"/>
            <a:ext cx="3672408" cy="238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41957" y="2699628"/>
            <a:ext cx="2476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Геометријски облици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5507940"/>
            <a:ext cx="2536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Однос целог и делова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071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Галерија  науке и технике</a:t>
            </a:r>
            <a:endParaRPr lang="en-US"/>
          </a:p>
        </p:txBody>
      </p:sp>
      <p:pic>
        <p:nvPicPr>
          <p:cNvPr id="3" name="Picture 4" descr="C:\Users\Ljiljana\Downloads\20141028_12423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48880"/>
            <a:ext cx="633670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880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sz="1800" dirty="0" smtClean="0"/>
              <a:t>Теслина пумпа                           да разликујемо правац и</a:t>
            </a:r>
            <a:br>
              <a:rPr lang="x-none" sz="1800" dirty="0" smtClean="0"/>
            </a:br>
            <a:r>
              <a:rPr lang="x-none" sz="1800" dirty="0"/>
              <a:t> </a:t>
            </a:r>
            <a:r>
              <a:rPr lang="x-none" sz="1800" dirty="0" smtClean="0"/>
              <a:t>                                                      смер</a:t>
            </a:r>
            <a:endParaRPr lang="en-US" sz="1800" dirty="0"/>
          </a:p>
        </p:txBody>
      </p:sp>
      <p:pic>
        <p:nvPicPr>
          <p:cNvPr id="5122" name="Picture 2" descr="C:\Users\Ljiljana\Downloads\20150427_1252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36406"/>
            <a:ext cx="259228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Ljiljana\Downloads\20150427_1252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50098"/>
            <a:ext cx="2736304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635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sz="1800" dirty="0"/>
              <a:t>Спонтана најава млађим ученицима, о чему ће учити у вишим разредима, су живописне „личне карте“ сваког кабинета. </a:t>
            </a:r>
            <a:endParaRPr lang="en-US" sz="1800" dirty="0"/>
          </a:p>
        </p:txBody>
      </p:sp>
      <p:pic>
        <p:nvPicPr>
          <p:cNvPr id="1026" name="Picture 2" descr="C:\Users\Ljiljana\Downloads\20150427_1250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288032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jiljana\Downloads\20150427_1318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59" y="1763120"/>
            <a:ext cx="3136507" cy="188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escription: 20150218_144654 (1)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1037" y="3779385"/>
            <a:ext cx="2058349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pcc\Downloads\20150220_073535 (1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859" y="3779385"/>
            <a:ext cx="38481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02986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sz="2400" dirty="0" smtClean="0"/>
              <a:t>Кабинет биологије     алфабет који сви </a:t>
            </a:r>
            <a:br>
              <a:rPr lang="x-none" sz="2400" dirty="0" smtClean="0"/>
            </a:br>
            <a:r>
              <a:rPr lang="x-none" sz="2400" dirty="0"/>
              <a:t> </a:t>
            </a:r>
            <a:r>
              <a:rPr lang="x-none" sz="2400" dirty="0" smtClean="0"/>
              <a:t>                                       знају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Ljiljana\Downloads\20150629_1412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044" y="2278879"/>
            <a:ext cx="331236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jiljana\Downloads\20150629_142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9566" y="1572491"/>
            <a:ext cx="2359834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52124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SCN210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3744416" cy="2770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11960" y="2204864"/>
            <a:ext cx="3698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Математички сат</a:t>
            </a:r>
            <a:r>
              <a:rPr lang="en-US" dirty="0" smtClean="0"/>
              <a:t>-</a:t>
            </a:r>
            <a:r>
              <a:rPr lang="x-none" dirty="0" smtClean="0"/>
              <a:t> </a:t>
            </a:r>
          </a:p>
          <a:p>
            <a:r>
              <a:rPr lang="x-none" dirty="0" smtClean="0"/>
              <a:t>решавање математичких израза</a:t>
            </a:r>
          </a:p>
          <a:p>
            <a:r>
              <a:rPr lang="x-none" dirty="0"/>
              <a:t>п</a:t>
            </a:r>
            <a:r>
              <a:rPr lang="x-none" dirty="0" smtClean="0"/>
              <a:t>оказује тачно време </a:t>
            </a:r>
            <a:endParaRPr lang="en-US" dirty="0"/>
          </a:p>
        </p:txBody>
      </p:sp>
      <p:pic>
        <p:nvPicPr>
          <p:cNvPr id="6" name="Content Placeholder 3" descr="DSCN2128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3" y="4009608"/>
            <a:ext cx="3384376" cy="237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67544" y="4725144"/>
            <a:ext cx="29193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Мултифункционалан стуб</a:t>
            </a:r>
          </a:p>
          <a:p>
            <a:r>
              <a:rPr lang="x-none" dirty="0" smtClean="0"/>
              <a:t>Школско двориште</a:t>
            </a:r>
          </a:p>
          <a:p>
            <a:endParaRPr lang="en-US" dirty="0"/>
          </a:p>
        </p:txBody>
      </p:sp>
      <p:pic>
        <p:nvPicPr>
          <p:cNvPr id="8" name="Picture 7" descr="C:\Users\pcc\Desktop\slike\DSCN175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3" y="476673"/>
            <a:ext cx="223224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1839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SCN2111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1916084" cy="2552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635896" y="22048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DSCN211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081212"/>
            <a:ext cx="20193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Ljiljana\Downloads\20140903_1317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18012"/>
            <a:ext cx="1944216" cy="272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83768" y="548680"/>
            <a:ext cx="3049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Интерактивне инсталације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16488" y="50935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92080" y="48691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444480" y="50215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71600" y="3861048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Полуга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03848" y="5206226"/>
            <a:ext cx="1981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Максвелов точак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36845" y="4230380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Њутнова колевка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256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jiljana\Downloads\photo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080" y="620688"/>
            <a:ext cx="370790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6016" y="2204864"/>
            <a:ext cx="138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   Притисак</a:t>
            </a:r>
            <a:endParaRPr lang="en-US" dirty="0"/>
          </a:p>
        </p:txBody>
      </p:sp>
      <p:pic>
        <p:nvPicPr>
          <p:cNvPr id="1027" name="Picture 3" descr="C:\Users\Ljiljana\Downloads\photo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716016" y="3609019"/>
            <a:ext cx="2664296" cy="241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37037" y="6021288"/>
            <a:ext cx="1983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Пендијум клатна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44911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028" name="Picture 4" descr="C:\Users\Ljiljana\Downloads\photo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09019"/>
            <a:ext cx="3240360" cy="241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84622" y="6205954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Струјна кола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60032" y="1772816"/>
            <a:ext cx="301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/>
              <a:t>К</a:t>
            </a:r>
            <a:r>
              <a:rPr lang="x-none" dirty="0" smtClean="0"/>
              <a:t>ако се балон не пробуши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877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x-none" dirty="0" smtClean="0"/>
              <a:t>Магнетно деловање електричне струје</a:t>
            </a:r>
            <a:endParaRPr lang="en-US" dirty="0"/>
          </a:p>
        </p:txBody>
      </p:sp>
      <p:pic>
        <p:nvPicPr>
          <p:cNvPr id="3" name="Picture 2" descr="C:\Users\pcc\Downloads\20150511_1257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37665"/>
            <a:ext cx="5972810" cy="3582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554395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Marta\Desktop\VRNJACKA BANJa\DSCN215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052737"/>
            <a:ext cx="4392488" cy="44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19337" y="5877272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Поучна фонтана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865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DSCF147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2190404" cy="1641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91880" y="17728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12" descr="DSCF139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857250"/>
            <a:ext cx="2303463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SCF146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12976"/>
            <a:ext cx="36195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55450" y="4077072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Миксер боја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55576" y="6165304"/>
            <a:ext cx="2719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dirty="0" smtClean="0"/>
              <a:t>Мултипликација ликова</a:t>
            </a:r>
            <a:endParaRPr lang="en-US" dirty="0"/>
          </a:p>
        </p:txBody>
      </p:sp>
      <p:pic>
        <p:nvPicPr>
          <p:cNvPr id="11" name="Picture 10" descr="C:\Users\pcc\Downloads\20141125_12300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4446405"/>
            <a:ext cx="3164011" cy="171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0321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 smtClean="0"/>
          </a:p>
          <a:p>
            <a:endParaRPr lang="x-none" dirty="0"/>
          </a:p>
          <a:p>
            <a:r>
              <a:rPr lang="x-none" dirty="0" smtClean="0"/>
              <a:t>Медијска подршка</a:t>
            </a:r>
          </a:p>
          <a:p>
            <a:r>
              <a:rPr lang="x-none" dirty="0" smtClean="0"/>
              <a:t>Стручни радови</a:t>
            </a:r>
          </a:p>
          <a:p>
            <a:r>
              <a:rPr lang="x-none" dirty="0" smtClean="0"/>
              <a:t>Научни скуп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71599" y="1195419"/>
            <a:ext cx="500970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2800" dirty="0" smtClean="0"/>
              <a:t>Шта све прати наш пројекат</a:t>
            </a:r>
            <a:r>
              <a:rPr lang="en-US" sz="2800" dirty="0" smtClean="0"/>
              <a:t>?</a:t>
            </a:r>
            <a:endParaRPr lang="x-none" sz="2800" dirty="0" smtClean="0"/>
          </a:p>
          <a:p>
            <a:endParaRPr lang="x-none" sz="2800" dirty="0"/>
          </a:p>
          <a:p>
            <a:endParaRPr lang="x-none" sz="2800" dirty="0" smtClean="0"/>
          </a:p>
          <a:p>
            <a:endParaRPr lang="x-none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94586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541008"/>
          </a:xfrm>
        </p:spPr>
        <p:txBody>
          <a:bodyPr>
            <a:normAutofit/>
          </a:bodyPr>
          <a:lstStyle/>
          <a:p>
            <a:r>
              <a:rPr lang="x-none" dirty="0" smtClean="0"/>
              <a:t>Телевизијска емисија  ртс</a:t>
            </a:r>
            <a:br>
              <a:rPr lang="x-none" dirty="0" smtClean="0"/>
            </a:br>
            <a:r>
              <a:rPr lang="x-none" dirty="0" smtClean="0"/>
              <a:t>„ излазак из учионице“</a:t>
            </a:r>
            <a:br>
              <a:rPr lang="x-none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47039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jiljana\Downloads\20150628_1728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1538942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jiljana\Downloads\20150628_1728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92696"/>
            <a:ext cx="1754966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jiljana\Downloads\20150628_172531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92696"/>
            <a:ext cx="3015390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jiljana\Downloads\20150628_1726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065" y="3645024"/>
            <a:ext cx="408045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jiljana\Downloads\20150628_1727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429000"/>
            <a:ext cx="1841376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164240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784" y="404664"/>
            <a:ext cx="7242048" cy="1143000"/>
          </a:xfrm>
        </p:spPr>
        <p:txBody>
          <a:bodyPr/>
          <a:lstStyle/>
          <a:p>
            <a:pPr algn="ctr"/>
            <a:r>
              <a:rPr lang="x-none" dirty="0" smtClean="0"/>
              <a:t>Стручни радови</a:t>
            </a:r>
            <a:endParaRPr lang="en-US" dirty="0"/>
          </a:p>
        </p:txBody>
      </p:sp>
      <p:pic>
        <p:nvPicPr>
          <p:cNvPr id="2050" name="Picture 2" descr="C:\Users\Ljiljana\Downloads\20150628_1225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26000"/>
            <a:ext cx="1584176" cy="264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jiljana\Downloads\20150628_1225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026000"/>
            <a:ext cx="4572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574883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jiljana\Downloads\20150628_1225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04664"/>
            <a:ext cx="4572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Ljiljana\Downloads\20150628_1224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2088232" cy="348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jiljana\Downloads\20150628_1222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1450" y="3573016"/>
            <a:ext cx="1841376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Ljiljana\Downloads\20150628_1224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792" y="4005064"/>
            <a:ext cx="4572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190074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Изузетно интересовање</a:t>
            </a:r>
            <a:endParaRPr lang="en-US" dirty="0"/>
          </a:p>
        </p:txBody>
      </p:sp>
      <p:pic>
        <p:nvPicPr>
          <p:cNvPr id="4098" name="Picture 2" descr="C:\Users\Ljiljana\Downloads\20150628_1222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2345432" cy="39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Ljiljana\Downloads\20150628_1221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323186"/>
            <a:ext cx="468052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93754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Ljiljana\Downloads\poster 100x75cm (3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2"/>
            <a:ext cx="7488832" cy="62646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94193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Шта даље</a:t>
            </a:r>
            <a:r>
              <a:rPr lang="en-US" dirty="0" smtClean="0"/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 smtClean="0"/>
              <a:t>Завршити  планирано</a:t>
            </a:r>
          </a:p>
          <a:p>
            <a:r>
              <a:rPr lang="x-none" dirty="0" smtClean="0"/>
              <a:t>Наставити</a:t>
            </a:r>
          </a:p>
          <a:p>
            <a:r>
              <a:rPr lang="x-none" dirty="0" smtClean="0"/>
              <a:t>Оснажите наставнике да изађу из учионице</a:t>
            </a:r>
          </a:p>
          <a:p>
            <a:r>
              <a:rPr lang="x-none" dirty="0" smtClean="0"/>
              <a:t>Рализовати активности у опремљеном простору</a:t>
            </a:r>
          </a:p>
          <a:p>
            <a:r>
              <a:rPr lang="x-none" dirty="0" smtClean="0"/>
              <a:t>Пратити ефекте</a:t>
            </a:r>
            <a:endParaRPr lang="en-US" dirty="0" smtClean="0"/>
          </a:p>
          <a:p>
            <a:r>
              <a:rPr lang="x-none" dirty="0" smtClean="0"/>
              <a:t>Укључити се у нове пројекте</a:t>
            </a:r>
          </a:p>
          <a:p>
            <a:r>
              <a:rPr lang="hr-HR" dirty="0" smtClean="0"/>
              <a:t>„</a:t>
            </a:r>
            <a:r>
              <a:rPr lang="x-none" dirty="0" smtClean="0"/>
              <a:t>Научна визуелизација у школском простору и на ПАМЕТНОМ телефону</a:t>
            </a:r>
            <a:r>
              <a:rPr lang="hr-HR" smtClean="0"/>
              <a:t>”</a:t>
            </a:r>
            <a:endParaRPr lang="x-none" dirty="0" smtClean="0"/>
          </a:p>
          <a:p>
            <a:pPr marL="0" indent="0">
              <a:buNone/>
            </a:pPr>
            <a:r>
              <a:rPr lang="x-none" dirty="0" smtClean="0"/>
              <a:t>         Бити поносни на своју школу</a:t>
            </a:r>
          </a:p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989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jiljana\Downloads\10351016_837323693010577_747768549653876116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12688"/>
            <a:ext cx="2970330" cy="528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460934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jiljana\Downloads\unna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56273"/>
            <a:ext cx="5710359" cy="382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89911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jiljana\Downloads\20150515_1631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85474"/>
            <a:ext cx="2664296" cy="159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ispex-eu.org/wordpress/wp-content/uploads/2015/08/light2015-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75175"/>
            <a:ext cx="2162175" cy="101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isplaying Spektar_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isplaying Spektar_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Displaying Spektar_6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1" name="Picture 7" descr="C:\Users\Ljiljana\Desktop\unnam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40968"/>
            <a:ext cx="4324722" cy="324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99179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628800"/>
            <a:ext cx="6192688" cy="37444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600" y="3573016"/>
            <a:ext cx="6255488" cy="743507"/>
          </a:xfrm>
        </p:spPr>
        <p:txBody>
          <a:bodyPr>
            <a:normAutofit/>
          </a:bodyPr>
          <a:lstStyle/>
          <a:p>
            <a:r>
              <a:rPr lang="x-none" sz="2400" dirty="0" smtClean="0"/>
              <a:t>ХВАЛА НА ПАЖЊИ И БУДУЋОЈ САРАДЊИ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6696811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566</TotalTime>
  <Words>534</Words>
  <Application>Microsoft Office PowerPoint</Application>
  <PresentationFormat>On-screen Show (4:3)</PresentationFormat>
  <Paragraphs>112</Paragraphs>
  <Slides>45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Opulent</vt:lpstr>
      <vt:lpstr>Поко пројекат</vt:lpstr>
      <vt:lpstr>         Поко Пројекат?</vt:lpstr>
      <vt:lpstr> Кад  И КАКО ЈЕ све почело?</vt:lpstr>
      <vt:lpstr>Slide 4</vt:lpstr>
      <vt:lpstr>Slide 5</vt:lpstr>
      <vt:lpstr>Циљ Пројекта</vt:lpstr>
      <vt:lpstr>Slide 7</vt:lpstr>
      <vt:lpstr>Slide 8</vt:lpstr>
      <vt:lpstr>Slide 9</vt:lpstr>
      <vt:lpstr>Slide 10</vt:lpstr>
      <vt:lpstr>          Крајњи циљ</vt:lpstr>
      <vt:lpstr>Slide 12</vt:lpstr>
      <vt:lpstr>Slide 13</vt:lpstr>
      <vt:lpstr>Шта смо до сад урадили?</vt:lpstr>
      <vt:lpstr>  математика, традиција      ликовно и руски језик</vt:lpstr>
      <vt:lpstr>Резултат акције “ моја коцка за  заједничку коцку“       кубни метар</vt:lpstr>
      <vt:lpstr>ИНОВАТИВНА ЕдукативнА УЧИЛА   део шкоЛског простора</vt:lpstr>
      <vt:lpstr> </vt:lpstr>
      <vt:lpstr>Хемија, физика и ликовно</vt:lpstr>
      <vt:lpstr>       Физика и хемија</vt:lpstr>
      <vt:lpstr>Slide 21</vt:lpstr>
      <vt:lpstr>Slide 22</vt:lpstr>
      <vt:lpstr>Slide 23</vt:lpstr>
      <vt:lpstr>Галерија  науке и технике</vt:lpstr>
      <vt:lpstr>Теслина пумпа                           да разликујемо правац и                                                        смер</vt:lpstr>
      <vt:lpstr>Спонтана најава млађим ученицима, о чему ће учити у вишим разредима, су живописне „личне карте“ сваког кабинета. </vt:lpstr>
      <vt:lpstr>Кабинет биологије     алфабет који сви                                          знају</vt:lpstr>
      <vt:lpstr>Slide 28</vt:lpstr>
      <vt:lpstr>Slide 29</vt:lpstr>
      <vt:lpstr>Slide 30</vt:lpstr>
      <vt:lpstr>Магнетно деловање електричне струје</vt:lpstr>
      <vt:lpstr>Slide 32</vt:lpstr>
      <vt:lpstr>Slide 33</vt:lpstr>
      <vt:lpstr>Slide 34</vt:lpstr>
      <vt:lpstr>Телевизијска емисија  ртс „ излазак из учионице“ </vt:lpstr>
      <vt:lpstr>Slide 36</vt:lpstr>
      <vt:lpstr>Стручни радови</vt:lpstr>
      <vt:lpstr>Slide 38</vt:lpstr>
      <vt:lpstr>Изузетно интересовање</vt:lpstr>
      <vt:lpstr>Slide 40</vt:lpstr>
      <vt:lpstr>Шта даље ?</vt:lpstr>
      <vt:lpstr>Slide 42</vt:lpstr>
      <vt:lpstr>Slide 43</vt:lpstr>
      <vt:lpstr>Slide 44</vt:lpstr>
      <vt:lpstr>Slide 45</vt:lpstr>
    </vt:vector>
  </TitlesOfParts>
  <Company>CtrlSoft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Поко пројекат</dc:title>
  <dc:creator>Ljiljana</dc:creator>
  <cp:lastModifiedBy>Mirjana Popovic</cp:lastModifiedBy>
  <cp:revision>76</cp:revision>
  <dcterms:created xsi:type="dcterms:W3CDTF">2014-11-04T19:22:39Z</dcterms:created>
  <dcterms:modified xsi:type="dcterms:W3CDTF">2015-12-10T13:37:01Z</dcterms:modified>
</cp:coreProperties>
</file>