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78" r:id="rId3"/>
    <p:sldId id="272" r:id="rId4"/>
    <p:sldId id="277" r:id="rId5"/>
    <p:sldId id="273" r:id="rId6"/>
    <p:sldId id="281" r:id="rId7"/>
    <p:sldId id="274" r:id="rId8"/>
    <p:sldId id="275" r:id="rId9"/>
    <p:sldId id="283" r:id="rId10"/>
    <p:sldId id="284" r:id="rId11"/>
    <p:sldId id="267" r:id="rId12"/>
    <p:sldId id="25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2B21A-1EB0-4D64-8097-D05A5EAC79CF}" type="datetimeFigureOut">
              <a:rPr lang="en-US" smtClean="0"/>
              <a:pPr/>
              <a:t>12/29/2015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37A33-9B2F-4276-9A86-09D3C9392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21C9-DCD2-40AB-AA56-24697CFE5C36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21D-2205-454F-8232-6F3AFDA9A518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098B-759F-4528-9D16-F73197163E10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DB20-731A-4EA6-ADB0-6B68848B11D4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1E2D1-6B58-435B-9478-AD9F06013E49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B3A5-5DD5-44F3-B122-2C64FA075E6B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4B25-55D5-42C2-BE35-D55B89078A89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CD50F-3F13-4FBE-9B53-E5B1CA171F14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7BC4-405D-4224-A327-B78802950A84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DCA4-6610-4A7A-AAE0-F0E1A1F9BEE5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F9A70-C509-4105-BB54-9693994C00AB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8F29C-4D5E-436A-A9E3-24A57A35ABB0}" type="datetime1">
              <a:rPr lang="en-US" smtClean="0"/>
              <a:pPr/>
              <a:t>12/29/2015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D4797-6A75-4952-88D4-FD29297BA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susabac.rs/direktor-cpn-u-poseti-parku-nauke/" TargetMode="External"/><Relationship Id="rId2" Type="http://schemas.openxmlformats.org/officeDocument/2006/relationships/hyperlink" Target="https://onedrive.live.com/?authkey=!AM4-HLv2k2jgCJ8&amp;id=C6992A3D5CE871FC!688&amp;cid=C6992A3D5CE871FC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susabac.rs/proslava-5-godina-rada-centra/" TargetMode="External"/><Relationship Id="rId4" Type="http://schemas.openxmlformats.org/officeDocument/2006/relationships/hyperlink" Target="http://sabacturizam.org/?p=2369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hptskola.edu.rs/dan-svetlosti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lab.org/wiki/spectrometer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spex-eu.org/spex/" TargetMode="External"/><Relationship Id="rId2" Type="http://schemas.openxmlformats.org/officeDocument/2006/relationships/hyperlink" Target="http://www.europe.light2015.org/Home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ko.ipb.ac.rs/" TargetMode="External"/><Relationship Id="rId2" Type="http://schemas.openxmlformats.org/officeDocument/2006/relationships/hyperlink" Target="http://www.uf.bg.ac.rs/wp-content/uploads/2015/29/Zbornik.pd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ko.ipb.ac.rs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memo-srp-hea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5943600" cy="93345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1714489"/>
            <a:ext cx="68580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ИЗВЕШТАЈ О АКТИВНОСТИМА </a:t>
            </a:r>
          </a:p>
          <a:p>
            <a:pPr algn="ctr"/>
            <a:r>
              <a:rPr lang="sr-Cyrl-C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току 2015. </a:t>
            </a:r>
          </a:p>
          <a:p>
            <a:pPr algn="ctr"/>
            <a:r>
              <a:rPr lang="sr-Cyrl-C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ПРОЈЕКТУ </a:t>
            </a:r>
          </a:p>
          <a:p>
            <a:pPr algn="ctr"/>
            <a:r>
              <a:rPr lang="sr-Cyrl-CS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НАУЧНА ВИЗУЕЛИЗАЦИЈА У ШКОЛСКОМ ПРОСТОРУ И НА ПАМЕТНОМ ТЕЛЕФОНУ</a:t>
            </a:r>
            <a:endParaRPr lang="sr-Cyrl-CS" sz="2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7422" y="6286520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Институт за физику, Београд, децембар 2015.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43240" y="5786454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http://www.poko.ipb.ac.rs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56" y="5000636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УГОВОР  између Центра за промоцију науке, Београд  и Института за физику, Београд , број:  667/15, 24.09.2015.</a:t>
            </a:r>
            <a:endParaRPr lang="en-US" b="1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786322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Центар за стручно усавршавање, Шабац </a:t>
            </a:r>
          </a:p>
          <a:p>
            <a:r>
              <a:rPr lang="sr-Cyrl-CS" sz="1400" dirty="0" smtClean="0">
                <a:solidFill>
                  <a:srgbClr val="FF0000"/>
                </a:solidFill>
              </a:rPr>
              <a:t> </a:t>
            </a:r>
            <a:r>
              <a:rPr lang="sr-Cyrl-CS" sz="1400" b="1" dirty="0" smtClean="0">
                <a:solidFill>
                  <a:srgbClr val="FF0000"/>
                </a:solidFill>
              </a:rPr>
              <a:t>Мр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  <a:r>
              <a:rPr lang="sr-Cyrl-CS" sz="1400" b="1" dirty="0" smtClean="0">
                <a:solidFill>
                  <a:srgbClr val="FF0000"/>
                </a:solidFill>
              </a:rPr>
              <a:t> Горан Стојићевић, директор; </a:t>
            </a:r>
            <a:r>
              <a:rPr lang="sr-Cyrl-CS" sz="1400" b="1" dirty="0">
                <a:solidFill>
                  <a:srgbClr val="FF0000"/>
                </a:solidFill>
              </a:rPr>
              <a:t> </a:t>
            </a:r>
            <a:r>
              <a:rPr lang="sr-Cyrl-CS" sz="1400" b="1" dirty="0" smtClean="0">
                <a:solidFill>
                  <a:srgbClr val="FF0000"/>
                </a:solidFill>
              </a:rPr>
              <a:t>Мр. Татјана Марковић-Топаловић (</a:t>
            </a:r>
            <a:r>
              <a:rPr lang="sr-Cyrl-CS" sz="1400" b="1" dirty="0" smtClean="0"/>
              <a:t>Медицинска школа, Шабац</a:t>
            </a:r>
            <a:r>
              <a:rPr lang="sr-Cyrl-CS" sz="1400" b="1" dirty="0" smtClean="0">
                <a:solidFill>
                  <a:srgbClr val="FF0000"/>
                </a:solidFill>
              </a:rPr>
              <a:t>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214686"/>
            <a:ext cx="66437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Основна школа Ђорђе Крстић</a:t>
            </a:r>
          </a:p>
          <a:p>
            <a:r>
              <a:rPr lang="sr-Cyrl-CS" sz="1400" b="1" dirty="0" smtClean="0">
                <a:solidFill>
                  <a:srgbClr val="FF0000"/>
                </a:solidFill>
              </a:rPr>
              <a:t>Љиљана Иванчевић, Мирослав Ђуровић, Милан Ралић, Маријана Јовић-Лучић, Драгица Нешић, Горан Стојиљковић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1857364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Математичка гимназија, Београд</a:t>
            </a:r>
          </a:p>
          <a:p>
            <a:r>
              <a:rPr lang="sr-Cyrl-CS" sz="1400" b="1" dirty="0" smtClean="0">
                <a:solidFill>
                  <a:srgbClr val="FF0000"/>
                </a:solidFill>
              </a:rPr>
              <a:t>Јовица Милосављевић, Драгица Ивковић,  Слободан Спремо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2500306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 Земунска гимназија </a:t>
            </a:r>
          </a:p>
          <a:p>
            <a:r>
              <a:rPr lang="sr-Cyrl-CS" sz="1400" dirty="0" smtClean="0"/>
              <a:t> </a:t>
            </a:r>
            <a:r>
              <a:rPr lang="sr-Cyrl-CS" sz="1400" b="1" dirty="0" smtClean="0">
                <a:solidFill>
                  <a:srgbClr val="FF0000"/>
                </a:solidFill>
              </a:rPr>
              <a:t>Биљана Стојичић, Јелена Живановић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142852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2000" b="1" dirty="0" smtClean="0">
                <a:solidFill>
                  <a:srgbClr val="00B050"/>
                </a:solidFill>
              </a:rPr>
              <a:t>УСТАНОВА ОРГАНИЗАТОР,  </a:t>
            </a:r>
          </a:p>
          <a:p>
            <a:pPr algn="ctr"/>
            <a:r>
              <a:rPr lang="sr-Cyrl-CS" sz="2000" b="1" dirty="0" smtClean="0">
                <a:solidFill>
                  <a:srgbClr val="0070C0"/>
                </a:solidFill>
              </a:rPr>
              <a:t>ОРГАНИЗАЦИЈЕ СУОРГАНИЗАТОРИ  </a:t>
            </a:r>
            <a:r>
              <a:rPr lang="sr-Cyrl-CS" sz="2000" b="1" dirty="0" smtClean="0">
                <a:solidFill>
                  <a:srgbClr val="FF0000"/>
                </a:solidFill>
              </a:rPr>
              <a:t>и сарадници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928670"/>
            <a:ext cx="72152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B050"/>
                </a:solidFill>
              </a:rPr>
              <a:t>Институт за физику, Београд-Земун</a:t>
            </a:r>
          </a:p>
          <a:p>
            <a:r>
              <a:rPr lang="sr-Cyrl-CS" sz="1400" b="1" dirty="0" smtClean="0">
                <a:solidFill>
                  <a:srgbClr val="FF0000"/>
                </a:solidFill>
              </a:rPr>
              <a:t>Проф. др. Мирјана Поповић-Божић, Др. Ненад Вукмировић, Др. Зоран Мијић, Милица Павловић, Др. Дарко Васиљевић  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6072206"/>
            <a:ext cx="68580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b="1" dirty="0" smtClean="0">
                <a:solidFill>
                  <a:srgbClr val="FF0000"/>
                </a:solidFill>
              </a:rPr>
              <a:t>Др. Милена Давидовић, </a:t>
            </a:r>
            <a:r>
              <a:rPr lang="sr-Cyrl-CS" sz="1400" b="1" dirty="0" smtClean="0"/>
              <a:t>Грађевински факултет, Београд</a:t>
            </a:r>
          </a:p>
          <a:p>
            <a:r>
              <a:rPr lang="sr-Cyrl-CS" sz="1400" b="1" dirty="0" smtClean="0">
                <a:solidFill>
                  <a:srgbClr val="FF0000"/>
                </a:solidFill>
              </a:rPr>
              <a:t>Проф. др. Илија Савић, </a:t>
            </a:r>
            <a:r>
              <a:rPr lang="sr-Cyrl-CS" sz="1400" b="1" dirty="0" smtClean="0"/>
              <a:t>Друштво физичара Србије</a:t>
            </a:r>
            <a:endParaRPr lang="en-US" sz="1400" b="1" dirty="0" smtClean="0"/>
          </a:p>
          <a:p>
            <a:r>
              <a:rPr lang="sr-Latn-CS" sz="1400" b="1" dirty="0" smtClean="0">
                <a:solidFill>
                  <a:srgbClr val="FF0000"/>
                </a:solidFill>
              </a:rPr>
              <a:t>Јована Мишић</a:t>
            </a:r>
            <a:r>
              <a:rPr lang="sr-Latn-CS" sz="1400" b="1" dirty="0" smtClean="0"/>
              <a:t>, ОШ Уједињене нације Београд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85720" y="4071942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  </a:t>
            </a:r>
            <a:r>
              <a:rPr lang="sr-Cyrl-CS" b="1" dirty="0" smtClean="0">
                <a:solidFill>
                  <a:srgbClr val="0070C0"/>
                </a:solidFill>
              </a:rPr>
              <a:t>Хемијско-прехрамбена технолошка школа, Београд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   </a:t>
            </a:r>
            <a:r>
              <a:rPr lang="sr-Cyrl-CS" sz="1400" b="1" dirty="0" smtClean="0">
                <a:solidFill>
                  <a:srgbClr val="FF0000"/>
                </a:solidFill>
              </a:rPr>
              <a:t>Миленија Јоксимовић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5429264"/>
            <a:ext cx="628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Основна школа “Бранислав Нушић”, Београд</a:t>
            </a:r>
          </a:p>
          <a:p>
            <a:r>
              <a:rPr lang="sr-Cyrl-CS" sz="1400" b="1" dirty="0" smtClean="0">
                <a:solidFill>
                  <a:srgbClr val="FF0000"/>
                </a:solidFill>
              </a:rPr>
              <a:t>Сања Булат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Активност 1</a:t>
            </a:r>
            <a:r>
              <a:rPr lang="sr-Cyrl-CS" dirty="0" smtClean="0">
                <a:solidFill>
                  <a:srgbClr val="FF0000"/>
                </a:solidFill>
              </a:rPr>
              <a:t>:  </a:t>
            </a:r>
            <a:r>
              <a:rPr lang="sr-Cyrl-CS" b="1" dirty="0" smtClean="0">
                <a:solidFill>
                  <a:srgbClr val="00B050"/>
                </a:solidFill>
              </a:rPr>
              <a:t>Коришћење постојеће инфраструктуре за визуелизацију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071546"/>
            <a:ext cx="850112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*Ученици из школа широм Србије посетили су Парк науке у ЦСУ, Шабац.   </a:t>
            </a:r>
            <a:r>
              <a:rPr lang="en-US" sz="1600" b="1" dirty="0" smtClean="0">
                <a:ea typeface="Calibri"/>
                <a:cs typeface="Times New Roman"/>
                <a:hlinkClick r:id="rId2"/>
              </a:rPr>
              <a:t>https://onedrive.live.com/?authkey=%21AM4-HLv2k2jgCJ8&amp;id=C6992A3D5CE871FC%21688&amp;cid=C6992A3D5CE871FC</a:t>
            </a:r>
            <a:endParaRPr lang="sr-Cyrl-CS" sz="1600" b="1" dirty="0" smtClean="0">
              <a:ea typeface="Calibri"/>
              <a:cs typeface="Times New Roman"/>
            </a:endParaRP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 Парк садржи преко 30 интерактивних инсталација које побуђују пажњу посетиоца и инспиришу их да експериментишу.  И   д</a:t>
            </a:r>
            <a:r>
              <a:rPr lang="sr-Cyrl-CS" sz="1600" b="1" dirty="0" smtClean="0"/>
              <a:t>иректор  ЦПН Немања Ђорђевић је посетио Парк науке и обишао инсталације  у пратњи  аутора тога Парка,</a:t>
            </a:r>
            <a:r>
              <a:rPr lang="en-US" sz="1600" b="1" dirty="0" smtClean="0"/>
              <a:t> </a:t>
            </a:r>
            <a:r>
              <a:rPr lang="en-US" sz="1600" b="1" dirty="0" smtClean="0">
                <a:hlinkClick r:id="rId3"/>
              </a:rPr>
              <a:t>http://csusabac.rs/direktor-cpn-u-poseti-parku-nauke/</a:t>
            </a:r>
            <a:r>
              <a:rPr lang="sr-Cyrl-CS" sz="1600" b="1" dirty="0" smtClean="0"/>
              <a:t>  </a:t>
            </a:r>
            <a:endParaRPr lang="sr-Cyrl-CS" sz="1600" b="1" dirty="0" smtClean="0">
              <a:ea typeface="Calibri"/>
              <a:cs typeface="Times New Roman"/>
            </a:endParaRPr>
          </a:p>
          <a:p>
            <a:pPr>
              <a:lnSpc>
                <a:spcPct val="100000"/>
              </a:lnSpc>
              <a:spcAft>
                <a:spcPts val="750"/>
              </a:spcAft>
              <a:buFont typeface="Arial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Део  званичне туристичке понуде Шапца</a:t>
            </a:r>
            <a:r>
              <a:rPr lang="sr-Cyrl-CS" sz="1600" b="1" dirty="0" smtClean="0">
                <a:ea typeface="Calibri"/>
                <a:cs typeface="Times New Roman"/>
              </a:rPr>
              <a:t> је постао  Парк науке у ЦСУ, 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 </a:t>
            </a:r>
            <a:r>
              <a:rPr lang="en-US" sz="1600" b="1" dirty="0" smtClean="0">
                <a:ea typeface="Calibri"/>
                <a:cs typeface="Times New Roman"/>
                <a:hlinkClick r:id="rId4"/>
              </a:rPr>
              <a:t>http://sabacturizam.org/?p=2369</a:t>
            </a:r>
            <a:r>
              <a:rPr lang="sr-Cyrl-CS" sz="1600" b="1" u="sng" dirty="0" smtClean="0">
                <a:ea typeface="Calibri"/>
                <a:cs typeface="Times New Roman"/>
                <a:hlinkClick r:id="rId4"/>
              </a:rPr>
              <a:t>        </a:t>
            </a:r>
            <a:endParaRPr lang="sr-Cyrl-CS" sz="1600" b="1" dirty="0" smtClean="0">
              <a:ea typeface="Calibri"/>
              <a:cs typeface="Times New Roman"/>
            </a:endParaRPr>
          </a:p>
          <a:p>
            <a:pPr>
              <a:lnSpc>
                <a:spcPct val="100000"/>
              </a:lnSpc>
              <a:spcAft>
                <a:spcPts val="750"/>
              </a:spcAft>
              <a:buFont typeface="Arial" charset="0"/>
              <a:buChar char="•"/>
            </a:pPr>
            <a:r>
              <a:rPr lang="sr-Cyrl-CS" sz="1600" b="1" dirty="0" smtClean="0">
                <a:ea typeface="Calibri"/>
                <a:cs typeface="Times New Roman"/>
              </a:rPr>
              <a:t> </a:t>
            </a: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Прослава 5  година од оснивања </a:t>
            </a:r>
            <a:r>
              <a:rPr lang="sr-Cyrl-CS" sz="1600" b="1" dirty="0" smtClean="0">
                <a:ea typeface="Calibri"/>
                <a:cs typeface="Times New Roman"/>
              </a:rPr>
              <a:t>Центра за стручно усавршавање, Шабац, 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  </a:t>
            </a:r>
            <a:r>
              <a:rPr lang="en-US" sz="1600" b="1" dirty="0" smtClean="0">
                <a:ea typeface="Calibri"/>
                <a:cs typeface="Times New Roman"/>
                <a:hlinkClick r:id="rId5"/>
              </a:rPr>
              <a:t>http://csusabac.rs/proslava-5-godina-rada-centra/</a:t>
            </a:r>
            <a:r>
              <a:rPr lang="sr-Cyrl-CS" sz="1600" b="1" dirty="0" smtClean="0">
                <a:ea typeface="Calibri"/>
                <a:cs typeface="Times New Roman"/>
              </a:rPr>
              <a:t> Истог дана на РТС-у је  у емисији “Моја лепа 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   Србија” је приказан Парк науке. </a:t>
            </a:r>
            <a:r>
              <a:rPr lang="en-U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http://csusabac.rs/park-nauke-u-emisiji-moja-lepa-srbija-rts/</a:t>
            </a:r>
            <a:endParaRPr lang="sr-Cyrl-CS" sz="16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00000"/>
              </a:lnSpc>
              <a:spcAft>
                <a:spcPts val="750"/>
              </a:spcAft>
              <a:buFont typeface="Arial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Први домаћин Научног камиона  </a:t>
            </a:r>
            <a:r>
              <a:rPr lang="sr-Cyrl-CS" sz="1600" b="1" dirty="0" smtClean="0">
                <a:ea typeface="Calibri"/>
                <a:cs typeface="Times New Roman"/>
              </a:rPr>
              <a:t>Центра за  промоцију науке на његовом путу кроз Србију,    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  је од био  Центар за стручно усавршавање, Шабац   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*</a:t>
            </a: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Посматрање помрачења Сунца </a:t>
            </a:r>
            <a:r>
              <a:rPr lang="sr-Cyrl-CS" sz="1600" b="1" dirty="0" smtClean="0">
                <a:ea typeface="Calibri"/>
                <a:cs typeface="Times New Roman"/>
              </a:rPr>
              <a:t>у дворишту Математичке гимназије, 20. марта 2015.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*</a:t>
            </a: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Одређивање локалног меридијана </a:t>
            </a:r>
            <a:r>
              <a:rPr lang="sr-Cyrl-CS" sz="1600" b="1" dirty="0" smtClean="0">
                <a:ea typeface="Calibri"/>
                <a:cs typeface="Times New Roman"/>
              </a:rPr>
              <a:t>помоћу гномона у дворишту Математичке </a:t>
            </a:r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ea typeface="Calibri"/>
                <a:cs typeface="Times New Roman"/>
              </a:rPr>
              <a:t>   гимназије на дан равнодневице, 20. марта 2015.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Активност 1</a:t>
            </a:r>
            <a:r>
              <a:rPr lang="sr-Cyrl-CS" dirty="0" smtClean="0">
                <a:solidFill>
                  <a:srgbClr val="FF0000"/>
                </a:solidFill>
              </a:rPr>
              <a:t>:  </a:t>
            </a:r>
            <a:r>
              <a:rPr lang="sr-Cyrl-CS" b="1" dirty="0" smtClean="0">
                <a:solidFill>
                  <a:srgbClr val="00B050"/>
                </a:solidFill>
              </a:rPr>
              <a:t>Коришћење постојеће инфраструктуре за визуелизацију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000108"/>
            <a:ext cx="8715436" cy="5560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  <a:buFont typeface="Arial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</a:rPr>
              <a:t>Многобројни разноврсни </a:t>
            </a:r>
            <a:r>
              <a:rPr lang="x-none" sz="1600" b="1" smtClean="0">
                <a:solidFill>
                  <a:srgbClr val="0070C0"/>
                </a:solidFill>
              </a:rPr>
              <a:t> едукативни садржаји</a:t>
            </a:r>
            <a:r>
              <a:rPr lang="sr-Cyrl-CS" sz="1600" b="1" dirty="0" smtClean="0">
                <a:solidFill>
                  <a:srgbClr val="0070C0"/>
                </a:solidFill>
              </a:rPr>
              <a:t> </a:t>
            </a:r>
            <a:r>
              <a:rPr lang="sr-Cyrl-CS" sz="1600" b="1" dirty="0" smtClean="0"/>
              <a:t>у ОШ </a:t>
            </a:r>
            <a:r>
              <a:rPr lang="x-none" sz="1600" b="1" smtClean="0"/>
              <a:t>школу </a:t>
            </a:r>
            <a:r>
              <a:rPr lang="sr-Cyrl-CS" sz="1600" b="1" dirty="0" smtClean="0"/>
              <a:t>Ђ. Крстић наводе </a:t>
            </a:r>
            <a:r>
              <a:rPr lang="x-none" sz="1600" b="1" smtClean="0"/>
              <a:t>  </a:t>
            </a:r>
            <a:r>
              <a:rPr lang="sr-Cyrl-CS" sz="1600" b="1" dirty="0" smtClean="0"/>
              <a:t>у</a:t>
            </a:r>
            <a:r>
              <a:rPr lang="x-none" sz="1600" b="1" smtClean="0"/>
              <a:t>чени</a:t>
            </a:r>
            <a:r>
              <a:rPr lang="sr-Cyrl-CS" sz="1600" b="1" dirty="0" smtClean="0"/>
              <a:t>ке </a:t>
            </a:r>
            <a:r>
              <a:rPr lang="x-none" sz="1600" b="1" smtClean="0"/>
              <a:t> да </a:t>
            </a:r>
            <a:r>
              <a:rPr lang="sr-Cyrl-CS" sz="1600" b="1" dirty="0" smtClean="0"/>
              <a:t>уче </a:t>
            </a:r>
            <a:r>
              <a:rPr lang="x-none" sz="1600" b="1" smtClean="0"/>
              <a:t>„читају</a:t>
            </a:r>
            <a:r>
              <a:rPr lang="sr-Cyrl-CS" sz="1600" b="1" dirty="0" smtClean="0"/>
              <a:t>ћи</a:t>
            </a:r>
            <a:r>
              <a:rPr lang="x-none" sz="1600" b="1" smtClean="0"/>
              <a:t> окружење“</a:t>
            </a:r>
            <a:r>
              <a:rPr lang="sr-Cyrl-CS" sz="1600" b="1" dirty="0" smtClean="0"/>
              <a:t>,</a:t>
            </a:r>
            <a:r>
              <a:rPr lang="x-none" sz="1600" b="1" smtClean="0"/>
              <a:t> </a:t>
            </a:r>
            <a:r>
              <a:rPr lang="sr-Cyrl-CS" sz="1600" b="1" dirty="0" smtClean="0"/>
              <a:t>да </a:t>
            </a:r>
            <a:r>
              <a:rPr lang="x-none" sz="1600" b="1" smtClean="0"/>
              <a:t>интерагују</a:t>
            </a:r>
            <a:r>
              <a:rPr lang="sr-Cyrl-CS" sz="1600" b="1" dirty="0" smtClean="0"/>
              <a:t> </a:t>
            </a:r>
            <a:r>
              <a:rPr lang="x-none" sz="1600" b="1" smtClean="0"/>
              <a:t> са њим и </a:t>
            </a:r>
            <a:r>
              <a:rPr lang="sr-Cyrl-CS" sz="1600" b="1" dirty="0" smtClean="0"/>
              <a:t>да </a:t>
            </a:r>
            <a:r>
              <a:rPr lang="x-none" sz="1600" b="1" smtClean="0"/>
              <a:t>на тај начин стичу трајнија знања. </a:t>
            </a:r>
            <a:endParaRPr lang="sr-Cyrl-CS" sz="1600" b="1" dirty="0" smtClean="0"/>
          </a:p>
          <a:p>
            <a:pPr>
              <a:spcAft>
                <a:spcPts val="750"/>
              </a:spcAft>
              <a:buFont typeface="Arial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</a:rPr>
              <a:t>Ж</a:t>
            </a:r>
            <a:r>
              <a:rPr lang="x-none" sz="1600" b="1" smtClean="0">
                <a:solidFill>
                  <a:srgbClr val="0070C0"/>
                </a:solidFill>
              </a:rPr>
              <a:t>ивописне „личне карте“ сваког кабинета </a:t>
            </a:r>
            <a:r>
              <a:rPr lang="sr-Cyrl-CS" sz="1600" b="1" dirty="0" smtClean="0"/>
              <a:t>у ОШ Ђ. Крстић </a:t>
            </a:r>
            <a:r>
              <a:rPr lang="x-none" sz="1600" b="1" smtClean="0"/>
              <a:t>најав</a:t>
            </a:r>
            <a:r>
              <a:rPr lang="sr-Cyrl-CS" sz="1600" b="1" dirty="0" smtClean="0"/>
              <a:t>љују </a:t>
            </a:r>
            <a:r>
              <a:rPr lang="x-none" sz="1600" b="1" smtClean="0"/>
              <a:t> млађим ученицима, о чему ће учити у вишим разредима. </a:t>
            </a:r>
            <a:r>
              <a:rPr lang="sr-Cyrl-CS" sz="1600" b="1" dirty="0" smtClean="0"/>
              <a:t> </a:t>
            </a:r>
            <a:r>
              <a:rPr lang="sr-Cyrl-CS" sz="1600" b="1" dirty="0" smtClean="0">
                <a:solidFill>
                  <a:srgbClr val="0070C0"/>
                </a:solidFill>
              </a:rPr>
              <a:t>Да се не заборави</a:t>
            </a:r>
            <a:r>
              <a:rPr lang="sr-Cyrl-CS" sz="1600" b="1" dirty="0" smtClean="0"/>
              <a:t>, таблица множења је дуж степеништа. </a:t>
            </a:r>
            <a:endParaRPr lang="en-US" sz="1600" b="1" dirty="0" smtClean="0"/>
          </a:p>
          <a:p>
            <a:pPr>
              <a:lnSpc>
                <a:spcPct val="100000"/>
              </a:lnSpc>
              <a:spcAft>
                <a:spcPts val="750"/>
              </a:spcAft>
            </a:pP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*Едукативна учила на бази нових технологија </a:t>
            </a:r>
            <a:r>
              <a:rPr lang="sr-Cyrl-CS" sz="1600" b="1" dirty="0" smtClean="0">
                <a:ea typeface="Calibri"/>
                <a:cs typeface="Times New Roman"/>
              </a:rPr>
              <a:t>у ОШ Ђорђе Крстић       импресионирају ученике.  </a:t>
            </a:r>
          </a:p>
          <a:p>
            <a:pPr>
              <a:lnSpc>
                <a:spcPct val="100000"/>
              </a:lnSpc>
              <a:spcAft>
                <a:spcPts val="750"/>
              </a:spcAft>
              <a:buFont typeface="Arial" pitchFamily="34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 Дан светлости </a:t>
            </a:r>
            <a:r>
              <a:rPr lang="sr-Cyrl-CS" sz="1600" b="1" dirty="0" smtClean="0">
                <a:ea typeface="Calibri"/>
                <a:cs typeface="Times New Roman"/>
              </a:rPr>
              <a:t>у Хемијско-прехрамбено технолошкој  школи, Физичко-хемијска   лабораторија,  27. новембар 2015.   </a:t>
            </a:r>
            <a:r>
              <a:rPr lang="en-US" sz="1600" b="1" dirty="0" smtClean="0">
                <a:ea typeface="Calibri"/>
                <a:cs typeface="Times New Roman"/>
                <a:hlinkClick r:id="rId2"/>
              </a:rPr>
              <a:t>http://hptskola.edu.rs/dan-svetlosti/</a:t>
            </a:r>
            <a:r>
              <a:rPr lang="sr-Cyrl-CS" sz="1600" b="1" dirty="0" smtClean="0">
                <a:ea typeface="Calibri"/>
                <a:cs typeface="Times New Roman"/>
              </a:rPr>
              <a:t>.   Ученици из ХПТШ и суседних школа су посматрали и мерили на оптичким инструментима, као што су нови  и  стари  типови  спектрофотометра, полариметар, итд.  </a:t>
            </a:r>
          </a:p>
          <a:p>
            <a:pPr>
              <a:lnSpc>
                <a:spcPct val="100000"/>
              </a:lnSpc>
              <a:spcAft>
                <a:spcPts val="750"/>
              </a:spcAft>
              <a:buFont typeface="Arial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  <a:ea typeface="Calibri"/>
                <a:cs typeface="Times New Roman"/>
              </a:rPr>
              <a:t>Обележавање Међународног Дана мола  </a:t>
            </a:r>
            <a:r>
              <a:rPr lang="sr-Cyrl-CS" sz="1600" b="1" dirty="0" smtClean="0">
                <a:ea typeface="Calibri"/>
                <a:cs typeface="Times New Roman"/>
              </a:rPr>
              <a:t>у Математичкој гимназији, 24.   октобар 2015.</a:t>
            </a:r>
            <a:endParaRPr lang="sr-Cyrl-CS" sz="1600" b="1" dirty="0" smtClean="0">
              <a:solidFill>
                <a:srgbClr val="0070C0"/>
              </a:solidFill>
            </a:endParaRPr>
          </a:p>
          <a:p>
            <a:pPr>
              <a:buFont typeface="Arial" charset="0"/>
              <a:buChar char="•"/>
            </a:pPr>
            <a:r>
              <a:rPr lang="sr-Cyrl-CS" sz="1600" b="1" dirty="0" smtClean="0">
                <a:solidFill>
                  <a:srgbClr val="0070C0"/>
                </a:solidFill>
              </a:rPr>
              <a:t> Изложба “Подстицајна околина за учење природних наука” </a:t>
            </a:r>
            <a:r>
              <a:rPr lang="sr-Cyrl-CS" sz="1600" dirty="0" smtClean="0"/>
              <a:t>на </a:t>
            </a:r>
            <a:r>
              <a:rPr lang="sr-Cyrl-CS" sz="1600" b="1" dirty="0" smtClean="0"/>
              <a:t>Дан отворених врата у ХТПШ (март 2015). Изложба садржи постере и учила  као што су радиометар, мираскоп,  уређај за добијање дуга у покрету,  бојлер у руци, двојно преламајући кристали, поларизатори,  миксер боја, глобус са две осе ротације,  ...</a:t>
            </a:r>
          </a:p>
          <a:p>
            <a:pPr>
              <a:buFont typeface="Arial" charset="0"/>
              <a:buChar char="•"/>
            </a:pPr>
            <a:endParaRPr lang="sr-Cyrl-CS" sz="1600" b="1" dirty="0" smtClean="0"/>
          </a:p>
          <a:p>
            <a:pPr>
              <a:buFont typeface="Arial" charset="0"/>
              <a:buChar char="•"/>
            </a:pPr>
            <a:r>
              <a:rPr lang="sr-Cyrl-CS" sz="1600" b="1" dirty="0" smtClean="0"/>
              <a:t> </a:t>
            </a:r>
            <a:r>
              <a:rPr lang="sr-Cyrl-CS" sz="1600" b="1" dirty="0" smtClean="0">
                <a:solidFill>
                  <a:srgbClr val="0070C0"/>
                </a:solidFill>
              </a:rPr>
              <a:t>Изложба “Биографије на постерима европских физичара који су дали значајан допринос развоју  оптике”,  у току глобалног циклуса </a:t>
            </a:r>
            <a:r>
              <a:rPr lang="sr-Cyrl-CS" sz="1600" b="1" dirty="0" smtClean="0"/>
              <a:t>  “Разговори о светлости”, Коларац,  </a:t>
            </a:r>
          </a:p>
          <a:p>
            <a:r>
              <a:rPr lang="sr-Cyrl-CS" sz="1600" b="1" dirty="0" smtClean="0"/>
              <a:t>28. новембар 2015. </a:t>
            </a:r>
            <a:endParaRPr lang="en-US" sz="1600" b="1" dirty="0" smtClean="0"/>
          </a:p>
          <a:p>
            <a:endParaRPr lang="en-US" sz="1600" b="1" dirty="0" smtClean="0"/>
          </a:p>
          <a:p>
            <a:r>
              <a:rPr lang="sr-Cyrl-CS" sz="1600" b="1" dirty="0" smtClean="0"/>
              <a:t>* </a:t>
            </a:r>
            <a:r>
              <a:rPr lang="sr-Cyrl-CS" sz="1600" b="1" dirty="0" smtClean="0">
                <a:solidFill>
                  <a:srgbClr val="0070C0"/>
                </a:solidFill>
              </a:rPr>
              <a:t>Дан светлости на Дан отворених врата </a:t>
            </a:r>
            <a:r>
              <a:rPr lang="sr-Cyrl-CS" sz="1600" b="1" dirty="0" smtClean="0"/>
              <a:t>(26 децембар 2015) У Земунској гимназији. </a:t>
            </a:r>
            <a:endParaRPr lang="sr-Cyrl-C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Активност 2:  </a:t>
            </a:r>
            <a:r>
              <a:rPr lang="sr-Cyrl-CS" b="1" dirty="0" smtClean="0">
                <a:solidFill>
                  <a:srgbClr val="00B050"/>
                </a:solidFill>
              </a:rPr>
              <a:t>Проширење  инфраструктуре за визуелизацију 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714356"/>
            <a:ext cx="82153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0070C0"/>
                </a:solidFill>
              </a:rPr>
              <a:t>*Математички сатови и бројна права </a:t>
            </a:r>
            <a:r>
              <a:rPr lang="sr-Cyrl-CS" b="1" dirty="0" smtClean="0"/>
              <a:t>у ОШ Бранислав Нушић</a:t>
            </a:r>
          </a:p>
          <a:p>
            <a:pPr>
              <a:buFont typeface="Arial" pitchFamily="34" charset="0"/>
              <a:buChar char="•"/>
            </a:pPr>
            <a:endParaRPr lang="sr-Cyrl-CS" b="1" dirty="0" smtClean="0"/>
          </a:p>
          <a:p>
            <a:pPr>
              <a:buFont typeface="Arial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Фестивал “Сасвим природно” </a:t>
            </a:r>
            <a:r>
              <a:rPr lang="sr-Cyrl-CS" b="1" dirty="0" smtClean="0"/>
              <a:t>у Математичкој гимназији, 18 новембар 2015. </a:t>
            </a:r>
          </a:p>
          <a:p>
            <a:pPr>
              <a:buFont typeface="Arial" charset="0"/>
              <a:buChar char="•"/>
            </a:pPr>
            <a:endParaRPr lang="sr-Cyrl-CS" b="1" dirty="0" smtClean="0"/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Обнова локалног меридијана </a:t>
            </a:r>
            <a:r>
              <a:rPr lang="sr-Cyrl-CS" b="1" dirty="0" smtClean="0"/>
              <a:t>у Математичкој гимназији, 23 септембар 2015.  </a:t>
            </a:r>
          </a:p>
          <a:p>
            <a:pPr>
              <a:buFont typeface="Arial" pitchFamily="34" charset="0"/>
              <a:buChar char="•"/>
            </a:pPr>
            <a:endParaRPr lang="sr-Cyrl-CS" b="1" dirty="0" smtClean="0"/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Припрема огледног часа </a:t>
            </a:r>
            <a:r>
              <a:rPr lang="sr-Cyrl-CS" b="1" dirty="0" smtClean="0"/>
              <a:t>у ХПТШ на основу чланка “</a:t>
            </a:r>
            <a:r>
              <a:rPr lang="en-US" b="1" dirty="0" smtClean="0"/>
              <a:t>Spectrometry in school</a:t>
            </a:r>
            <a:r>
              <a:rPr lang="sr-Cyrl-CS" b="1" dirty="0" smtClean="0"/>
              <a:t>: </a:t>
            </a:r>
            <a:r>
              <a:rPr lang="en-US" b="1" dirty="0" smtClean="0"/>
              <a:t>hands</a:t>
            </a:r>
            <a:r>
              <a:rPr lang="sr-Cyrl-CS" b="1" dirty="0" smtClean="0"/>
              <a:t>-</a:t>
            </a:r>
            <a:r>
              <a:rPr lang="en-US" b="1" dirty="0" smtClean="0"/>
              <a:t>on experiments</a:t>
            </a:r>
            <a:r>
              <a:rPr lang="sr-Cyrl-CS" b="1" dirty="0" smtClean="0"/>
              <a:t>” објављеног у “</a:t>
            </a:r>
            <a:r>
              <a:rPr lang="en-US" b="1" dirty="0" smtClean="0"/>
              <a:t>Science in School</a:t>
            </a:r>
            <a:r>
              <a:rPr lang="sr-Cyrl-CS" b="1" dirty="0" smtClean="0"/>
              <a:t>”</a:t>
            </a:r>
          </a:p>
          <a:p>
            <a:pPr>
              <a:buFont typeface="Arial" pitchFamily="34" charset="0"/>
              <a:buChar char="•"/>
            </a:pPr>
            <a:endParaRPr lang="sr-Cyrl-CS" b="1" dirty="0" smtClean="0"/>
          </a:p>
          <a:p>
            <a:pPr lvl="0"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Опремање лабораторије за физику  у ХПТШ</a:t>
            </a:r>
            <a:r>
              <a:rPr lang="sr-Cyrl-CS" b="1" dirty="0" smtClean="0"/>
              <a:t> започело је  постављањем 15  </a:t>
            </a:r>
          </a:p>
          <a:p>
            <a:pPr lvl="0"/>
            <a:r>
              <a:rPr lang="sr-Cyrl-CS" b="1" dirty="0" smtClean="0"/>
              <a:t>  биографија на постерима славних европских физичара. </a:t>
            </a:r>
          </a:p>
          <a:p>
            <a:pPr lvl="0"/>
            <a:endParaRPr lang="sr-Cyrl-CS" b="1" dirty="0" smtClean="0"/>
          </a:p>
          <a:p>
            <a:pPr lvl="0">
              <a:buFont typeface="Arial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Четири друштвене игре  са картама на којима су “ликови”  елементи    </a:t>
            </a:r>
          </a:p>
          <a:p>
            <a:pPr lvl="0"/>
            <a:r>
              <a:rPr lang="sr-Cyrl-CS" b="1" dirty="0" smtClean="0">
                <a:solidFill>
                  <a:srgbClr val="0070C0"/>
                </a:solidFill>
              </a:rPr>
              <a:t>   </a:t>
            </a:r>
            <a:r>
              <a:rPr lang="sr-Cyrl-CS" b="1" dirty="0" smtClean="0"/>
              <a:t>Периодног система Мендељејева.  (Комлети су припремљени и биће </a:t>
            </a:r>
          </a:p>
          <a:p>
            <a:pPr lvl="0"/>
            <a:r>
              <a:rPr lang="sr-Cyrl-CS" b="1" dirty="0" smtClean="0"/>
              <a:t>    коришћени наредне године).</a:t>
            </a:r>
          </a:p>
          <a:p>
            <a:pPr lvl="0">
              <a:buFont typeface="Arial" pitchFamily="34" charset="0"/>
              <a:buChar char="•"/>
            </a:pPr>
            <a:endParaRPr lang="sr-Cyrl-CS" b="1" dirty="0" smtClean="0">
              <a:solidFill>
                <a:srgbClr val="0070C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Демонстрација дифракције светлости из зеленог ласера </a:t>
            </a:r>
            <a:r>
              <a:rPr lang="sr-Cyrl-CS" b="1" dirty="0" smtClean="0"/>
              <a:t>на ивици жилета на      </a:t>
            </a:r>
          </a:p>
          <a:p>
            <a:pPr lvl="0"/>
            <a:r>
              <a:rPr lang="sr-Cyrl-CS" b="1" dirty="0" smtClean="0"/>
              <a:t>  на глобалном циклусу  “Разговори о светлости” на Коларцу,  28 новембар 2015. </a:t>
            </a:r>
          </a:p>
          <a:p>
            <a:pPr lvl="0"/>
            <a:r>
              <a:rPr lang="sr-Cyrl-CS" b="1" dirty="0" smtClean="0"/>
              <a:t>   Оптичка клупа са елементима за ту демонстрацију је на располагању свим </a:t>
            </a:r>
          </a:p>
          <a:p>
            <a:pPr lvl="0"/>
            <a:r>
              <a:rPr lang="sr-Cyrl-CS" b="1" dirty="0" smtClean="0"/>
              <a:t>   заинтересованим  школама.  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85728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Активност 2:  </a:t>
            </a:r>
            <a:r>
              <a:rPr lang="sr-Cyrl-CS" b="1" dirty="0" smtClean="0">
                <a:solidFill>
                  <a:srgbClr val="00B050"/>
                </a:solidFill>
              </a:rPr>
              <a:t>Проширење  инфраструктуре за визуелизацију 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000108"/>
            <a:ext cx="821537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У ОШ Ђорђе Крстић : </a:t>
            </a:r>
          </a:p>
          <a:p>
            <a:pPr>
              <a:buFont typeface="Arial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Стална изложба  збирке минерала заједно са моделима основних  јединичних </a:t>
            </a:r>
          </a:p>
          <a:p>
            <a:r>
              <a:rPr lang="sr-Cyrl-CS" b="1" dirty="0" smtClean="0">
                <a:solidFill>
                  <a:srgbClr val="0070C0"/>
                </a:solidFill>
              </a:rPr>
              <a:t> ћелија кристалних структура</a:t>
            </a:r>
            <a:r>
              <a:rPr lang="sr-Cyrl-CS" b="1" dirty="0" smtClean="0">
                <a:solidFill>
                  <a:srgbClr val="00B0F0"/>
                </a:solidFill>
              </a:rPr>
              <a:t>. </a:t>
            </a:r>
            <a:endParaRPr lang="sr-Cyrl-CS" b="1" dirty="0" smtClean="0"/>
          </a:p>
          <a:p>
            <a:endParaRPr lang="sr-Cyrl-CS" b="1" dirty="0" smtClean="0">
              <a:solidFill>
                <a:srgbClr val="FF0000"/>
              </a:solidFill>
            </a:endParaRPr>
          </a:p>
          <a:p>
            <a:pPr lvl="0">
              <a:buFont typeface="Arial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Периодни систем </a:t>
            </a:r>
            <a:r>
              <a:rPr lang="sr-Cyrl-CS" b="1" dirty="0" smtClean="0"/>
              <a:t>на керамичким плочицама  је у комбинацији са биографијама научника чија имена су дата елементима периодног система. </a:t>
            </a:r>
          </a:p>
          <a:p>
            <a:endParaRPr lang="sr-Cyrl-CS" b="1" dirty="0" smtClean="0"/>
          </a:p>
          <a:p>
            <a:pPr>
              <a:buFont typeface="Arial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Склопљен је Сунчев систем </a:t>
            </a:r>
            <a:r>
              <a:rPr lang="sr-Cyrl-CS" b="1" dirty="0" smtClean="0"/>
              <a:t>од елемената из </a:t>
            </a:r>
            <a:r>
              <a:rPr lang="en-US" b="1" dirty="0" smtClean="0"/>
              <a:t>Edmunds Scientific </a:t>
            </a:r>
            <a:r>
              <a:rPr lang="sr-Cyrl-CS" b="1" dirty="0" smtClean="0"/>
              <a:t> и чека први сунчан дан да се покрену планете </a:t>
            </a:r>
          </a:p>
          <a:p>
            <a:pPr>
              <a:buFont typeface="Arial" charset="0"/>
              <a:buChar char="•"/>
            </a:pPr>
            <a:endParaRPr lang="sr-Cyrl-CS" b="1" dirty="0" smtClean="0"/>
          </a:p>
          <a:p>
            <a:pPr>
              <a:buFont typeface="Arial" charset="0"/>
              <a:buChar char="•"/>
            </a:pPr>
            <a:r>
              <a:rPr lang="sr-Cyrl-CS" b="1" dirty="0" smtClean="0">
                <a:solidFill>
                  <a:srgbClr val="0070C0"/>
                </a:solidFill>
              </a:rPr>
              <a:t>Физичка школица и математичка школица  </a:t>
            </a:r>
            <a:r>
              <a:rPr lang="sr-Cyrl-CS" b="1" dirty="0" smtClean="0"/>
              <a:t>-  на одмору се чека ред за скакање </a:t>
            </a:r>
          </a:p>
          <a:p>
            <a:endParaRPr lang="sr-Cyrl-CS" b="1" dirty="0" smtClean="0"/>
          </a:p>
          <a:p>
            <a:pPr>
              <a:buFont typeface="Arial" charset="0"/>
              <a:buChar char="•"/>
            </a:pPr>
            <a:r>
              <a:rPr lang="sr-Cyrl-CS" b="1" dirty="0" smtClean="0"/>
              <a:t> </a:t>
            </a:r>
            <a:r>
              <a:rPr lang="sr-Cyrl-CS" b="1" dirty="0" smtClean="0">
                <a:solidFill>
                  <a:srgbClr val="0070C0"/>
                </a:solidFill>
              </a:rPr>
              <a:t>Геометријска тела</a:t>
            </a:r>
            <a:r>
              <a:rPr lang="sr-Cyrl-CS" b="1" dirty="0" smtClean="0"/>
              <a:t>,  обојена разним бојама и украшена математичким релацијама  су добила ноге да би изашла из учионице.  </a:t>
            </a:r>
          </a:p>
          <a:p>
            <a:pPr>
              <a:buFont typeface="Arial" charset="0"/>
              <a:buChar char="•"/>
            </a:pPr>
            <a:endParaRPr lang="sr-Cyrl-CS" b="1" dirty="0" smtClean="0"/>
          </a:p>
          <a:p>
            <a:pPr>
              <a:buFont typeface="Arial" charset="0"/>
              <a:buChar char="•"/>
            </a:pPr>
            <a:r>
              <a:rPr lang="sr-Cyrl-CS" b="1" dirty="0" smtClean="0"/>
              <a:t>*</a:t>
            </a:r>
            <a:r>
              <a:rPr lang="sr-Cyrl-CS" b="1" dirty="0" smtClean="0">
                <a:solidFill>
                  <a:srgbClr val="0070C0"/>
                </a:solidFill>
              </a:rPr>
              <a:t>У посету су крајем новембра дошла  четири одељења </a:t>
            </a:r>
            <a:r>
              <a:rPr lang="sr-Cyrl-CS" b="1" dirty="0" smtClean="0"/>
              <a:t>четвртог разреда  оближње Основне школе. Ученици су  разгледали едукативне садржаје у ходницима, лабораторијама и галерији природних наука.  </a:t>
            </a:r>
          </a:p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Активност 3: </a:t>
            </a:r>
            <a:r>
              <a:rPr lang="sr-Cyrl-CS" b="1" dirty="0" smtClean="0">
                <a:solidFill>
                  <a:srgbClr val="00B050"/>
                </a:solidFill>
              </a:rPr>
              <a:t>Наука на паметном телефону   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785794"/>
            <a:ext cx="7929618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5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Склопиви спектрометар   на паметном телефону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: Склапање спектрометара  је почело у  марту 2015. у   Центру за фотонику Института за физику, на Семинару за наставнике “Савремена физика у истраживањима, настави и примени”. Коришћено је упутство из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Public Lab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https://publiclab.org/wiki/spectrometer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.  Потом су у мају спектрометре  склапали учесници радионице “Експерименти и посматрања оптичких појава  поред и на  осунчаном прозору”  на Републичком семинару о настави физике на Златибору. У мају  је 300   ученика    Медицинске школе у Шапцу склапило  300 спектрометара.  </a:t>
            </a:r>
          </a:p>
          <a:p>
            <a:endParaRPr lang="sr-Cyrl-CS" sz="1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sr-Cyrl-CS" sz="15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x-none" sz="15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Ноћи истраживача </a:t>
            </a:r>
            <a:r>
              <a:rPr lang="sr-Cyrl-CS" sz="15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25.9.2015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x-none" sz="15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 слоганом </a:t>
            </a:r>
            <a:r>
              <a:rPr lang="sr-Cyrl-CS" sz="15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x-none" sz="15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Калибриши се</a:t>
            </a:r>
            <a:r>
              <a:rPr lang="sr-Cyrl-CS" sz="15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x-none" sz="15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учени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ци 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 Медицинске школе и Гимназије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 у Шапцу су  п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оде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лили 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 око 200 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склопљених 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спектр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метара грађанима Шапца.</a:t>
            </a:r>
            <a:endParaRPr lang="sr-Cyrl-C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sr-Cyrl-CS" sz="1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x-none" sz="15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ако оглед </a:t>
            </a: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механике  снимљен  помоћу  мобилног телефона </a:t>
            </a:r>
            <a:r>
              <a:rPr lang="x-none" sz="1500" b="1" smtClean="0">
                <a:latin typeface="Times New Roman" pitchFamily="18" charset="0"/>
                <a:cs typeface="Times New Roman" pitchFamily="18" charset="0"/>
              </a:rPr>
              <a:t>може да помогне да се 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правилно одговори на једно питање из теста (Оглед изведен у Земунској гимназији у сарадњи са члановима тима из Института за физику). </a:t>
            </a:r>
          </a:p>
          <a:p>
            <a:pPr>
              <a:buFont typeface="Arial" pitchFamily="34" charset="0"/>
              <a:buChar char="•"/>
            </a:pPr>
            <a:endParaRPr lang="sr-Cyrl-C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Часови  са темом “Мерења” 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одржани  у школском дворишту ОШ Бранислав Нушић користећи паметни телефон за мерење растојања, времена и за приступ интернету. </a:t>
            </a:r>
          </a:p>
          <a:p>
            <a:endParaRPr lang="sr-Cyrl-CS" sz="1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Примена  паметног телефона и веб 2.0 алата </a:t>
            </a:r>
            <a:r>
              <a:rPr lang="en-US" sz="15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Kahoot</a:t>
            </a:r>
            <a:r>
              <a:rPr lang="en-U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за КВИЗ  у настави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.  Ученицима се  постављају питања на екрану, на која они одговарају користећи мобилни телефон, после чега се њихови  одговори и статистика  такође  приказују на екрану.  </a:t>
            </a:r>
          </a:p>
          <a:p>
            <a:endParaRPr lang="sr-Cyrl-C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sr-Cyrl-CS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Инсталирањем апликације ПУПИН</a:t>
            </a:r>
            <a:r>
              <a:rPr lang="sr-Cyrl-CS" sz="1500" b="1" dirty="0" smtClean="0">
                <a:latin typeface="Times New Roman" pitchFamily="18" charset="0"/>
                <a:cs typeface="Times New Roman" pitchFamily="18" charset="0"/>
              </a:rPr>
              <a:t> ученици ОШ Ђ. Крстић су се вратили у прошлост и нашли се у друштву Михаила Пупина. </a:t>
            </a:r>
            <a:endParaRPr lang="sr-Cyrl-CS" sz="15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142852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Активност 4</a:t>
            </a:r>
            <a:r>
              <a:rPr lang="sr-Cyrl-CS" dirty="0" smtClean="0">
                <a:solidFill>
                  <a:srgbClr val="FF0000"/>
                </a:solidFill>
              </a:rPr>
              <a:t>:  </a:t>
            </a:r>
            <a:r>
              <a:rPr lang="sr-Cyrl-CS" b="1" dirty="0" smtClean="0">
                <a:solidFill>
                  <a:srgbClr val="00B050"/>
                </a:solidFill>
              </a:rPr>
              <a:t>Учешће у 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iSPEX</a:t>
            </a:r>
            <a:r>
              <a:rPr lang="en-US" b="1" dirty="0" smtClean="0">
                <a:solidFill>
                  <a:srgbClr val="00B050"/>
                </a:solidFill>
              </a:rPr>
              <a:t>-EU </a:t>
            </a:r>
            <a:r>
              <a:rPr lang="sr-Cyrl-CS" b="1" dirty="0" smtClean="0">
                <a:solidFill>
                  <a:srgbClr val="00B050"/>
                </a:solidFill>
              </a:rPr>
              <a:t> пројекту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500042"/>
            <a:ext cx="9001156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Комуникација са руководиоцем Европског Хоризонт 2020 пројекта 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iSPEX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циљу укључења ученика и грађана Београда у мерења спектралних особина светлости расејане на аеросолима у атмосфери, током септембра и прве половине окторбра 2015,   користећи  спектрополариметар   као додатак паметном телефону 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iPHONE 4, 4S, 5, 5S. 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http://www.europe.light2015.org/Home.html</a:t>
            </a:r>
            <a:r>
              <a:rPr lang="sr-Latn-C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ispex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eu.org</a:t>
            </a:r>
            <a:endParaRPr lang="sr-Cyrl-C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sr-Cyrl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Пријем пријављених учесника у Институту за физику ради дистрибуциције  спектрополариметра (250) .  </a:t>
            </a:r>
          </a:p>
          <a:p>
            <a:pPr>
              <a:buFont typeface="Arial" pitchFamily="34" charset="0"/>
              <a:buChar char="•"/>
            </a:pPr>
            <a:endParaRPr lang="sr-Latn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Давање упутстава пријављеним учесницима, односно професорима који су у својим школама  инспирисали ученике да раде та мерења. </a:t>
            </a:r>
          </a:p>
          <a:p>
            <a:pPr>
              <a:buFont typeface="Arial" pitchFamily="34" charset="0"/>
              <a:buChar char="•"/>
            </a:pPr>
            <a:endParaRPr lang="sr-Cyrl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Професори из Земунске гимназије, Математичке гимназије, Медицинске школе Шабац, ОШ Ђ Крстић, ОШ Бранислав Нушић, ОШ Уједињене нације, Хемијско-прехрамбене технолошке школе, Војне гимназије, Железничко техничке школе, су својим ученицима дали упутства за вршење мерења. </a:t>
            </a:r>
          </a:p>
          <a:p>
            <a:pPr>
              <a:buFont typeface="Arial" charset="0"/>
              <a:buChar char="•"/>
            </a:pPr>
            <a:endParaRPr lang="sr-Cyrl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Праћење  на веб сајту 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iSPEX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пројекта колико су активни учесници из Београда који су преузели спектрополариметре и слали резултате својих мерења у централну базу.</a:t>
            </a:r>
          </a:p>
          <a:p>
            <a:pPr>
              <a:buFont typeface="Arial" pitchFamily="34" charset="0"/>
              <a:buChar char="•"/>
            </a:pPr>
            <a:endParaRPr lang="sr-Cyrl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Учешће Београдског 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iSPEX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тима  са саопштењем “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iSPEX- 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Spectropolarimeter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for Planetary Exploration (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SPEX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PARTICIPATION OF BELGRADE/SERBIA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 на 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Round table, The 5th International WeBIOPATR Workshop 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Conference PARTICULATE MATTER, 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14 October 2015, Belgrade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endParaRPr lang="sr-Cyrl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Учешће Београдског 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iSPEX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тима  са саопштењем “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sr-Latn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rojekt  iSPEX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primena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spektropolarimetra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istrazivanja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aerosola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атмосфери” на скупу “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Razgovori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svetlosti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Kolarac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28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novembar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2015.</a:t>
            </a:r>
          </a:p>
          <a:p>
            <a:pPr>
              <a:buFont typeface="Arial" pitchFamily="34" charset="0"/>
              <a:buChar char="•"/>
            </a:pPr>
            <a:endParaRPr lang="en-U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*Ученици из ХПТШ који су радили мерења помоћу спектрополариметра на мобилном телефону су о томе одржали час другим ученицима као и посетиоцима  Еколошког фестивала у Дечијем културном центру, који је 17. новембра 2015.   организовала ХПТШ. </a:t>
            </a:r>
            <a:endParaRPr lang="en-U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r-Cyrl-CS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Попуњавање упитника који је послала руководилац </a:t>
            </a:r>
            <a:r>
              <a:rPr lang="en-US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iSPEX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пројекта по завршетку кампање.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14290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ПУБЛИКАЦИЈЕ У ЧАСОПИСИМА,  ЗБОРНИЦИМА КОНФЕРЕНЦИЈА </a:t>
            </a: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C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на ВЕБ САЈТУ </a:t>
            </a:r>
            <a:r>
              <a:rPr lang="en-US" sz="1600" b="1" dirty="0" smtClean="0">
                <a:solidFill>
                  <a:srgbClr val="0070C0"/>
                </a:solidFill>
              </a:rPr>
              <a:t>http://www.poko.ipb.ac.rs</a:t>
            </a:r>
            <a:endParaRPr lang="sr-Cyrl-C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214422"/>
            <a:ext cx="871543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 smtClean="0"/>
          </a:p>
          <a:p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Mirjana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Popovi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ć-Božić</a:t>
            </a:r>
            <a:r>
              <a:rPr lang="sr-Latn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School as a 3D textbook  of science and it s visuelization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, Visionair Newletter , January 2015, 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http://esml.iem.technion.ac.il/wp-content/uploads/2015/01/Newsletter_jan2015.pdf</a:t>
            </a:r>
          </a:p>
          <a:p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European Journal of Physics IYL 2015 special collection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http://iopscience.iop.org/01430807/page/European%20Journal%20of%20Physics%20IYL%202015%20special%20collection</a:t>
            </a:r>
            <a:endParaRPr lang="sr-Latn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Milena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Davidovi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Mirjana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Bo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Josip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Sli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ko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Rado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Gaji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ć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and Magdalena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Dragovi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ć, </a:t>
            </a:r>
            <a:r>
              <a:rPr lang="en-US" sz="1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Image positions of a vertical rod in a liquid-filled cylindrical container</a:t>
            </a:r>
            <a:r>
              <a:rPr lang="sr-Latn-CS" sz="1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Eur. J. Phys.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(2014)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025011</a:t>
            </a:r>
            <a:endParaRPr lang="sr-Latn-C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C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Љиљана Иванчевић, Татјана Марковић-Топаловић, Илија Савић, Милена Давидовић</a:t>
            </a:r>
            <a:r>
              <a:rPr lang="sr-Cyrl-CS" sz="14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и Мирјана Поповић-Божић</a:t>
            </a:r>
            <a:r>
              <a:rPr lang="sr-Cyrl-CS" sz="1400" b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CS" sz="14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Експерименти </a:t>
            </a:r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посматрања оптичких појава  поред и на  осунчаном прозору </a:t>
            </a:r>
            <a:r>
              <a:rPr lang="sr-Latn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Настава физике, број 1 - 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XXXIII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РЕпублички семинар о настави физике, Зборник предавања, праграма радионица, усмених излагања, постер радова и прилога. Златибор </a:t>
            </a: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2015 (Друштво физичара Србије, Београд, 2015) стр. 206.</a:t>
            </a: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Љиљана Иванчевић, </a:t>
            </a:r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Мењамо изглед школе - простор у функцији учења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, Настава физике, број 1 -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XXXIII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Републички семинар о настави физике, Зборник предавања, праграма радионица, усмених излагања, постер радова и прилога, Златибор 2015 (Друштво физичара Србије, Београд, 2015) стр. 260. </a:t>
            </a: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14290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ПУБЛИКАЦИЈЕ У ЧАСОПИСИМА,  ЗБОРНИЦИМА КОНФЕРЕНЦИЈА </a:t>
            </a: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C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на ВЕБ САЈТУ </a:t>
            </a:r>
            <a:r>
              <a:rPr lang="en-US" sz="1600" b="1" dirty="0" smtClean="0">
                <a:solidFill>
                  <a:srgbClr val="0070C0"/>
                </a:solidFill>
              </a:rPr>
              <a:t>http://www.poko.ipb.ac.rs</a:t>
            </a:r>
            <a:endParaRPr lang="sr-Cyrl-C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500174"/>
            <a:ext cx="871543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 smtClean="0"/>
          </a:p>
          <a:p>
            <a:endParaRPr lang="sr-Cyrl-CS" sz="1200" b="1" dirty="0" smtClean="0"/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Mирјана  Поповић-Божић, Љиљана Иванчевић,  Tатјана  Марковић-Топаловић,  Горан П. Стојићевић, </a:t>
            </a:r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Школа као 3Д уџбеник - путеви реализације и ефекти, 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 Зборник скупа „Имплементација иновација у образовању и васпитању-изазови и дилеме“ (Учитељски факултет, Београд, 2015) стр. 301.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http://www.uf.bg.ac.rs/wp-content/uploads/2015/29/Zbornik.pdf</a:t>
            </a:r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Сања Булат, Биљана Стојичић, Јелена Живановић, </a:t>
            </a:r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 огледа и веб алата на часу до знања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, Настава физике, број 1 -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XXXIII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Републички семинар о настави физике, Зборник предавања, праграма радионица, усмених излагања, постер радова и прилога, Златибор 2015 (Друштво физичара Србије, Београд, 2015) стр. 134. </a:t>
            </a: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Јовица Милисављевић, Душа Вуковић, Ана Миловановић, Нарциса Станковић, Милош Радуловић, </a:t>
            </a:r>
            <a:r>
              <a:rPr lang="en-U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STEM </a:t>
            </a:r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лабораторија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, Настава физике, број 1 -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XXXIII </a:t>
            </a:r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Републички семинар о настави физике, Зборник предавања, праграма радионица, усмених излагања, постер радова и прилога, Златибор 2015 (Друштво физичара Србије, Београд, 2015) стр. 352. </a:t>
            </a: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 Веб сајту 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http://www.poko.ipb.ac.rs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C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супостављене многе од ових и ранијих публикација тима, или линкови на сајтове одговарајучих часописа и конференција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785794"/>
            <a:ext cx="85011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ЗАХВАЛНОСТ </a:t>
            </a:r>
          </a:p>
          <a:p>
            <a:pPr algn="ctr"/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Центру за промоцију науке </a:t>
            </a:r>
          </a:p>
          <a:p>
            <a:pPr algn="ctr"/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подршку пројекту </a:t>
            </a:r>
          </a:p>
          <a:p>
            <a:pPr algn="ctr"/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“Научна визуелизација у школском простору и на паметном телефону” </a:t>
            </a:r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3786190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Cyrl-CS" b="1" dirty="0" smtClean="0">
                <a:solidFill>
                  <a:srgbClr val="00B050"/>
                </a:solidFill>
              </a:rPr>
              <a:t>На веб сајту </a:t>
            </a:r>
            <a:r>
              <a:rPr lang="en-US" b="1" dirty="0" smtClean="0">
                <a:solidFill>
                  <a:srgbClr val="00B050"/>
                </a:solidFill>
                <a:hlinkClick r:id="rId2"/>
              </a:rPr>
              <a:t>http://www.poko.ipb.ac.rs</a:t>
            </a:r>
            <a:r>
              <a:rPr lang="en-US" b="1" dirty="0" smtClean="0">
                <a:solidFill>
                  <a:srgbClr val="00B050"/>
                </a:solidFill>
              </a:rPr>
              <a:t>     </a:t>
            </a:r>
            <a:r>
              <a:rPr lang="sr-Cyrl-CS" b="1" dirty="0" smtClean="0">
                <a:solidFill>
                  <a:srgbClr val="00B050"/>
                </a:solidFill>
              </a:rPr>
              <a:t>постоји линк на веб сајт ЦПН</a:t>
            </a:r>
          </a:p>
          <a:p>
            <a:pPr marL="342900" indent="-342900"/>
            <a:endParaRPr lang="sr-Cyrl-CS" b="1" dirty="0" smtClean="0">
              <a:solidFill>
                <a:srgbClr val="00B050"/>
              </a:solidFill>
            </a:endParaRPr>
          </a:p>
          <a:p>
            <a:pPr marL="342900" indent="-342900">
              <a:buAutoNum type="arabicPeriod" startAt="2"/>
            </a:pPr>
            <a:r>
              <a:rPr lang="sr-Cyrl-CS" b="1" dirty="0" smtClean="0">
                <a:solidFill>
                  <a:srgbClr val="00B050"/>
                </a:solidFill>
              </a:rPr>
              <a:t>У већини објављених чланака од стране чланова тима поменуто је да се изградња учила и инсталација одвија уз финансијску подршу ЦПН (видети чланке у прилогу)</a:t>
            </a:r>
          </a:p>
          <a:p>
            <a:pPr marL="342900" indent="-342900">
              <a:buAutoNum type="arabicPeriod" startAt="2"/>
            </a:pPr>
            <a:endParaRPr lang="sr-Cyrl-CS" b="1" dirty="0" smtClean="0">
              <a:solidFill>
                <a:srgbClr val="00B050"/>
              </a:solidFill>
            </a:endParaRPr>
          </a:p>
          <a:p>
            <a:pPr marL="342900" indent="-342900">
              <a:buAutoNum type="arabicPeriod" startAt="2"/>
            </a:pPr>
            <a:r>
              <a:rPr lang="sr-Cyrl-CS" b="1" dirty="0" smtClean="0">
                <a:solidFill>
                  <a:srgbClr val="00B050"/>
                </a:solidFill>
              </a:rPr>
              <a:t>У чланцима у штампи и интервијуима на ТВ и радио станицама , чланови тима увек напомену  да активности подржава  ЦПН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57158" y="1000108"/>
          <a:ext cx="8215370" cy="3831691"/>
        </p:xfrm>
        <a:graphic>
          <a:graphicData uri="http://schemas.openxmlformats.org/drawingml/2006/table">
            <a:tbl>
              <a:tblPr/>
              <a:tblGrid>
                <a:gridCol w="3429024"/>
                <a:gridCol w="4786346"/>
              </a:tblGrid>
              <a:tr h="681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Извор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Утрошено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 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sr-Cyrl-C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Центар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промоцију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науке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sr-Cyrl-C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325 000 РСД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en-US" sz="1200" b="1" dirty="0" err="1" smtClean="0">
                          <a:solidFill>
                            <a:srgbClr val="0070C0"/>
                          </a:solidFill>
                        </a:rPr>
                        <a:t>iSPEX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</a:rPr>
                        <a:t>-EU,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sr-Cyrl-CS" sz="1200" b="1" baseline="0" dirty="0" smtClean="0">
                          <a:solidFill>
                            <a:srgbClr val="0070C0"/>
                          </a:solidFill>
                        </a:rPr>
                        <a:t>део пројекта  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</a:rPr>
                        <a:t>LIGHT2015 </a:t>
                      </a:r>
                      <a:r>
                        <a:rPr lang="sr-Cyrl-CS" sz="1200" b="1" dirty="0" smtClean="0">
                          <a:solidFill>
                            <a:srgbClr val="0070C0"/>
                          </a:solidFill>
                        </a:rPr>
                        <a:t>финансираног од стране 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European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Union’s Horizon 2020 research and innovation </a:t>
                      </a:r>
                      <a:r>
                        <a:rPr lang="en-US" sz="1200" b="1" baseline="0" dirty="0" err="1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programme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sr-Cyrl-C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грант бр </a:t>
                      </a:r>
                      <a:r>
                        <a:rPr lang="en-US" sz="1100" b="1" dirty="0" smtClean="0">
                          <a:solidFill>
                            <a:srgbClr val="0070C0"/>
                          </a:solidFill>
                        </a:rPr>
                        <a:t>644964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7500 EUR = </a:t>
                      </a: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вредност  </a:t>
                      </a:r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500</a:t>
                      </a: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спектрополаримеатара за паметни телефон добијених 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за учешће грађана Београда у  пројекту</a:t>
                      </a:r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iSPEX</a:t>
                      </a:r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-EU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sr-Cyrl-C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Општина</a:t>
                      </a:r>
                      <a:r>
                        <a:rPr lang="sr-Cyrl-C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Шабац  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Центра за стручно усавршавање делом финансира Општина Шабац  чиме се  финансира и одржавање и коришћење Парка Науке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sr-Cyrl-C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Сопствена</a:t>
                      </a:r>
                      <a:r>
                        <a:rPr lang="sr-Cyrl-C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средства и </a:t>
                      </a:r>
                      <a:r>
                        <a:rPr lang="sr-Cyrl-CS" sz="12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средства</a:t>
                      </a:r>
                      <a:r>
                        <a:rPr lang="sr-Cyrl-CS" sz="1200" b="1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Министарства просвете,  науке и технолошког развоја Србије 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При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раду на овоме пројекту сарадници Института за физику и професори у школама које су суорганизатори на пројекту  су користили инфраструктуру Института за физику и својих школа, те су тиме су коришћена сопствена средства  и средства МПНТРС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Укупни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буџет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Тешко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је тачно проценити , али је сигурно д</a:t>
                      </a: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оста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већи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од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sr-Cyrl-CS" sz="11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325 000 РСД +</a:t>
                      </a:r>
                      <a:r>
                        <a:rPr lang="sr-Cyrl-C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7500 </a:t>
                      </a:r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EUR</a:t>
                      </a:r>
                      <a:endParaRPr lang="en-U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28860" y="28572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Ф</a:t>
            </a:r>
            <a:r>
              <a:rPr lang="en-US" b="1" dirty="0" err="1" smtClean="0">
                <a:solidFill>
                  <a:srgbClr val="FF0000"/>
                </a:solidFill>
              </a:rPr>
              <a:t>инанси</a:t>
            </a:r>
            <a:r>
              <a:rPr lang="sr-Cyrl-CS" b="1" dirty="0" smtClean="0">
                <a:solidFill>
                  <a:srgbClr val="FF0000"/>
                </a:solidFill>
              </a:rPr>
              <a:t>рање </a:t>
            </a:r>
            <a:r>
              <a:rPr lang="en-US" b="1" dirty="0" err="1" smtClean="0">
                <a:solidFill>
                  <a:srgbClr val="FF0000"/>
                </a:solidFill>
              </a:rPr>
              <a:t>спровођењ</a:t>
            </a:r>
            <a:r>
              <a:rPr lang="sr-Cyrl-CS" b="1" dirty="0" smtClean="0">
                <a:solidFill>
                  <a:srgbClr val="FF0000"/>
                </a:solidFill>
              </a:rPr>
              <a:t>а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пројекта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4744" y="5143512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CS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D4797-6A75-4952-88D4-FD29297BAEE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0034" y="5072074"/>
            <a:ext cx="32147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Проф. др Мирјана Поповић-Божић </a:t>
            </a: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Руководилац пројекта</a:t>
            </a:r>
            <a:endParaRPr lang="sr-Cyrl-CS" sz="1400" b="1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5072074"/>
            <a:ext cx="37862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Др Александар Богојевић</a:t>
            </a: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CS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Директор Института за физику 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2018</Words>
  <Application>Microsoft Office PowerPoint</Application>
  <PresentationFormat>On-screen Show (4:3)</PresentationFormat>
  <Paragraphs>185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Mirjana Popovic</dc:creator>
  <cp:lastModifiedBy>Mirjana Popovic</cp:lastModifiedBy>
  <cp:revision>216</cp:revision>
  <dcterms:created xsi:type="dcterms:W3CDTF">2013-11-22T14:23:54Z</dcterms:created>
  <dcterms:modified xsi:type="dcterms:W3CDTF">2015-12-29T16:08:09Z</dcterms:modified>
</cp:coreProperties>
</file>