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71" r:id="rId4"/>
    <p:sldId id="270" r:id="rId5"/>
    <p:sldId id="272" r:id="rId6"/>
    <p:sldId id="257" r:id="rId7"/>
    <p:sldId id="262" r:id="rId8"/>
    <p:sldId id="260" r:id="rId9"/>
    <p:sldId id="261" r:id="rId10"/>
    <p:sldId id="263" r:id="rId11"/>
    <p:sldId id="273" r:id="rId12"/>
    <p:sldId id="265" r:id="rId13"/>
    <p:sldId id="266" r:id="rId14"/>
    <p:sldId id="267" r:id="rId15"/>
    <p:sldId id="268"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28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D5FD26-A42E-4F7F-B839-5A5379859BA4}" type="datetimeFigureOut">
              <a:rPr lang="en-US" smtClean="0"/>
              <a:pPr/>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B224B-9B13-493C-8B8F-EEC7FE6918F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22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D5FD26-A42E-4F7F-B839-5A5379859BA4}" type="datetimeFigureOut">
              <a:rPr lang="en-US" smtClean="0"/>
              <a:pPr/>
              <a:t>11/27/2015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9B224B-9B13-493C-8B8F-EEC7FE6918F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ispex-eu.org/spex/" TargetMode="External"/><Relationship Id="rId1" Type="http://schemas.openxmlformats.org/officeDocument/2006/relationships/slideLayout" Target="../slideLayouts/slideLayout7.xml"/><Relationship Id="rId4" Type="http://schemas.openxmlformats.org/officeDocument/2006/relationships/hyperlink" Target="http://www.europe.light2015.org/Home.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ispex.nl/en/gallery/"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onlinelibrary.wiley.com/doi/10.1002/2014GL061462/abstract"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aeronet.gsfc.nasa.gov/"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ispex-eu.org/about-ispex/"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ispex-eu.org/spex/"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0034" y="428604"/>
            <a:ext cx="8001056" cy="1384995"/>
          </a:xfrm>
          <a:prstGeom prst="rect">
            <a:avLst/>
          </a:prstGeom>
          <a:noFill/>
        </p:spPr>
        <p:txBody>
          <a:bodyPr wrap="square" rtlCol="0">
            <a:spAutoFit/>
          </a:bodyPr>
          <a:lstStyle/>
          <a:p>
            <a:pPr algn="ctr"/>
            <a:r>
              <a:rPr lang="sr-Latn-CS" sz="2800" b="1" dirty="0" smtClean="0">
                <a:solidFill>
                  <a:srgbClr val="C00000"/>
                </a:solidFill>
                <a:latin typeface="Times New Roman" pitchFamily="18" charset="0"/>
                <a:cs typeface="Times New Roman" pitchFamily="18" charset="0"/>
              </a:rPr>
              <a:t>iSPEX-  </a:t>
            </a:r>
            <a:r>
              <a:rPr lang="en-US" sz="2800" b="1" dirty="0" err="1" smtClean="0"/>
              <a:t>S</a:t>
            </a:r>
            <a:r>
              <a:rPr lang="en-US" sz="2800" dirty="0" err="1" smtClean="0"/>
              <a:t>pectropolarimeter</a:t>
            </a:r>
            <a:r>
              <a:rPr lang="en-US" sz="2800" dirty="0" smtClean="0"/>
              <a:t> for </a:t>
            </a:r>
            <a:r>
              <a:rPr lang="en-US" sz="2800" b="1" dirty="0" smtClean="0"/>
              <a:t>P</a:t>
            </a:r>
            <a:r>
              <a:rPr lang="en-US" sz="2800" dirty="0" smtClean="0"/>
              <a:t>lanetary </a:t>
            </a:r>
            <a:r>
              <a:rPr lang="en-US" sz="2800" b="1" dirty="0" err="1" smtClean="0"/>
              <a:t>EX</a:t>
            </a:r>
            <a:r>
              <a:rPr lang="en-US" sz="2800" dirty="0" err="1" smtClean="0"/>
              <a:t>ploration</a:t>
            </a:r>
            <a:r>
              <a:rPr lang="en-US" sz="2800" dirty="0" smtClean="0"/>
              <a:t> (</a:t>
            </a:r>
            <a:r>
              <a:rPr lang="en-US" sz="2800" dirty="0" smtClean="0">
                <a:hlinkClick r:id="rId2"/>
              </a:rPr>
              <a:t>SPEX</a:t>
            </a:r>
            <a:r>
              <a:rPr lang="sr-Latn-CS" sz="2800" dirty="0" smtClean="0"/>
              <a:t>)</a:t>
            </a:r>
            <a:endParaRPr lang="sr-Latn-CS" sz="2800" b="1" dirty="0" smtClean="0">
              <a:solidFill>
                <a:srgbClr val="C00000"/>
              </a:solidFill>
              <a:latin typeface="Times New Roman" pitchFamily="18" charset="0"/>
              <a:cs typeface="Times New Roman" pitchFamily="18" charset="0"/>
            </a:endParaRPr>
          </a:p>
          <a:p>
            <a:pPr algn="ctr"/>
            <a:r>
              <a:rPr lang="sr-Latn-CS" sz="2800" b="1" dirty="0" smtClean="0">
                <a:solidFill>
                  <a:srgbClr val="C00000"/>
                </a:solidFill>
                <a:latin typeface="Times New Roman" pitchFamily="18" charset="0"/>
                <a:cs typeface="Times New Roman" pitchFamily="18" charset="0"/>
              </a:rPr>
              <a:t> </a:t>
            </a:r>
            <a:r>
              <a:rPr lang="sr-Latn-CS" sz="2400" b="1" dirty="0" smtClean="0">
                <a:solidFill>
                  <a:srgbClr val="C00000"/>
                </a:solidFill>
                <a:latin typeface="Times New Roman" pitchFamily="18" charset="0"/>
                <a:cs typeface="Times New Roman" pitchFamily="18" charset="0"/>
              </a:rPr>
              <a:t>PARTICIPATION OF BELGRADE/SERBIA</a:t>
            </a:r>
          </a:p>
        </p:txBody>
      </p:sp>
      <p:pic>
        <p:nvPicPr>
          <p:cNvPr id="5" name="Picture 2" descr="DSCF4578"/>
          <p:cNvPicPr>
            <a:picLocks noChangeAspect="1" noChangeArrowheads="1"/>
          </p:cNvPicPr>
          <p:nvPr/>
        </p:nvPicPr>
        <p:blipFill>
          <a:blip r:embed="rId3" cstate="print"/>
          <a:srcRect/>
          <a:stretch>
            <a:fillRect/>
          </a:stretch>
        </p:blipFill>
        <p:spPr bwMode="auto">
          <a:xfrm>
            <a:off x="285720" y="2571744"/>
            <a:ext cx="4572032" cy="3410343"/>
          </a:xfrm>
          <a:prstGeom prst="rect">
            <a:avLst/>
          </a:prstGeom>
          <a:noFill/>
          <a:ln w="9525">
            <a:noFill/>
            <a:miter lim="800000"/>
            <a:headEnd/>
            <a:tailEnd/>
          </a:ln>
        </p:spPr>
      </p:pic>
      <p:sp>
        <p:nvSpPr>
          <p:cNvPr id="8" name="Rectangle 7"/>
          <p:cNvSpPr/>
          <p:nvPr/>
        </p:nvSpPr>
        <p:spPr>
          <a:xfrm>
            <a:off x="5357818" y="5143512"/>
            <a:ext cx="3357586" cy="830997"/>
          </a:xfrm>
          <a:prstGeom prst="rect">
            <a:avLst/>
          </a:prstGeom>
        </p:spPr>
        <p:txBody>
          <a:bodyPr wrap="square">
            <a:spAutoFit/>
          </a:bodyPr>
          <a:lstStyle/>
          <a:p>
            <a:pPr algn="ctr"/>
            <a:r>
              <a:rPr lang="sr-Latn-CS" sz="2400" b="1" dirty="0" smtClean="0">
                <a:solidFill>
                  <a:srgbClr val="FF0000"/>
                </a:solidFill>
              </a:rPr>
              <a:t>Beogradski iSPEX tim</a:t>
            </a:r>
            <a:endParaRPr lang="en-US" sz="2400" b="1" dirty="0" smtClean="0">
              <a:solidFill>
                <a:srgbClr val="FF0000"/>
              </a:solidFill>
            </a:endParaRPr>
          </a:p>
          <a:p>
            <a:pPr algn="ctr"/>
            <a:r>
              <a:rPr lang="en-US" sz="2400" b="1" dirty="0" smtClean="0">
                <a:solidFill>
                  <a:srgbClr val="FF0000"/>
                </a:solidFill>
              </a:rPr>
              <a:t>ispex@ipb.ac.rs</a:t>
            </a:r>
            <a:r>
              <a:rPr lang="sr-Latn-CS" sz="2400" b="1" dirty="0" smtClean="0">
                <a:solidFill>
                  <a:srgbClr val="FF0000"/>
                </a:solidFill>
              </a:rPr>
              <a:t> </a:t>
            </a:r>
            <a:endParaRPr lang="en-US" sz="2400" b="1" dirty="0">
              <a:solidFill>
                <a:srgbClr val="FF0000"/>
              </a:solidFill>
            </a:endParaRPr>
          </a:p>
        </p:txBody>
      </p:sp>
      <p:sp>
        <p:nvSpPr>
          <p:cNvPr id="9" name="Rectangle 8"/>
          <p:cNvSpPr/>
          <p:nvPr/>
        </p:nvSpPr>
        <p:spPr>
          <a:xfrm>
            <a:off x="1643042" y="1928802"/>
            <a:ext cx="5863208" cy="369332"/>
          </a:xfrm>
          <a:prstGeom prst="rect">
            <a:avLst/>
          </a:prstGeom>
        </p:spPr>
        <p:txBody>
          <a:bodyPr wrap="none">
            <a:spAutoFit/>
          </a:bodyPr>
          <a:lstStyle/>
          <a:p>
            <a:r>
              <a:rPr lang="en-US" b="1" dirty="0" smtClean="0">
                <a:solidFill>
                  <a:srgbClr val="FF0000"/>
                </a:solidFill>
                <a:hlinkClick r:id="rId4"/>
              </a:rPr>
              <a:t>http://www.europe.light2015.org/Home.html</a:t>
            </a:r>
            <a:r>
              <a:rPr lang="sr-Latn-CS" b="1" dirty="0" smtClean="0">
                <a:solidFill>
                  <a:srgbClr val="FF0000"/>
                </a:solidFill>
              </a:rPr>
              <a:t>, ispex</a:t>
            </a:r>
            <a:r>
              <a:rPr lang="en-US" b="1" dirty="0" smtClean="0">
                <a:solidFill>
                  <a:srgbClr val="FF0000"/>
                </a:solidFill>
              </a:rPr>
              <a:t>-</a:t>
            </a:r>
            <a:r>
              <a:rPr lang="sr-Latn-CS" b="1" dirty="0" smtClean="0">
                <a:solidFill>
                  <a:srgbClr val="FF0000"/>
                </a:solidFill>
              </a:rPr>
              <a:t>eu.org</a:t>
            </a:r>
            <a:endParaRPr lang="en-US" b="1" dirty="0">
              <a:solidFill>
                <a:srgbClr val="FF0000"/>
              </a:solidFill>
            </a:endParaRPr>
          </a:p>
        </p:txBody>
      </p:sp>
      <p:sp>
        <p:nvSpPr>
          <p:cNvPr id="12" name="TextBox 11"/>
          <p:cNvSpPr txBox="1"/>
          <p:nvPr/>
        </p:nvSpPr>
        <p:spPr>
          <a:xfrm>
            <a:off x="5357818" y="2571744"/>
            <a:ext cx="3500462" cy="369332"/>
          </a:xfrm>
          <a:prstGeom prst="rect">
            <a:avLst/>
          </a:prstGeom>
          <a:noFill/>
        </p:spPr>
        <p:txBody>
          <a:bodyPr wrap="square" rtlCol="0">
            <a:spAutoFit/>
          </a:bodyPr>
          <a:lstStyle/>
          <a:p>
            <a:r>
              <a:rPr lang="sr-Latn-CS" b="1" dirty="0" smtClean="0"/>
              <a:t>Institute of Physics, March, 2015, </a:t>
            </a:r>
            <a:endParaRPr lang="en-US" b="1" dirty="0"/>
          </a:p>
        </p:txBody>
      </p:sp>
      <p:sp>
        <p:nvSpPr>
          <p:cNvPr id="13" name="TextBox 12"/>
          <p:cNvSpPr txBox="1"/>
          <p:nvPr/>
        </p:nvSpPr>
        <p:spPr>
          <a:xfrm>
            <a:off x="5072066" y="3286124"/>
            <a:ext cx="3857652" cy="923330"/>
          </a:xfrm>
          <a:prstGeom prst="rect">
            <a:avLst/>
          </a:prstGeom>
          <a:noFill/>
        </p:spPr>
        <p:txBody>
          <a:bodyPr wrap="square" rtlCol="0">
            <a:spAutoFit/>
          </a:bodyPr>
          <a:lstStyle/>
          <a:p>
            <a:r>
              <a:rPr lang="sr-Latn-CS" b="1" dirty="0" smtClean="0">
                <a:solidFill>
                  <a:srgbClr val="008080"/>
                </a:solidFill>
              </a:rPr>
              <a:t>Observation of light spectrum through the hand made spectrometer add-on for mobile phone</a:t>
            </a:r>
            <a:r>
              <a:rPr lang="en-US" b="1" dirty="0" smtClean="0">
                <a:solidFill>
                  <a:srgbClr val="008080"/>
                </a:solidFill>
              </a:rPr>
              <a:t>.</a:t>
            </a:r>
            <a:r>
              <a:rPr lang="sr-Latn-CS" b="1" dirty="0" smtClean="0">
                <a:solidFill>
                  <a:srgbClr val="008080"/>
                </a:solidFill>
              </a:rPr>
              <a:t> </a:t>
            </a:r>
            <a:endParaRPr lang="en-US" b="1" dirty="0">
              <a:solidFill>
                <a:srgbClr val="008080"/>
              </a:solidFill>
            </a:endParaRPr>
          </a:p>
        </p:txBody>
      </p:sp>
      <p:sp>
        <p:nvSpPr>
          <p:cNvPr id="14" name="TextBox 13"/>
          <p:cNvSpPr txBox="1"/>
          <p:nvPr/>
        </p:nvSpPr>
        <p:spPr>
          <a:xfrm>
            <a:off x="285720" y="6215082"/>
            <a:ext cx="8358246" cy="646331"/>
          </a:xfrm>
          <a:prstGeom prst="rect">
            <a:avLst/>
          </a:prstGeom>
          <a:noFill/>
        </p:spPr>
        <p:txBody>
          <a:bodyPr wrap="square" rtlCol="0">
            <a:spAutoFit/>
          </a:bodyPr>
          <a:lstStyle/>
          <a:p>
            <a:r>
              <a:rPr lang="sr-Latn-CS" b="1" dirty="0" smtClean="0"/>
              <a:t>Round table, The 5th International WeBIOPATR Workshop </a:t>
            </a:r>
            <a:r>
              <a:rPr lang="en-US" b="1" dirty="0" smtClean="0"/>
              <a:t>&amp;</a:t>
            </a:r>
            <a:r>
              <a:rPr lang="sr-Latn-CS" b="1" dirty="0" smtClean="0"/>
              <a:t>Conference PARTICULATE MATTER, </a:t>
            </a:r>
            <a:r>
              <a:rPr lang="en-US" b="1" dirty="0" smtClean="0"/>
              <a:t>14 October 2015, Belgrade</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light2015.org/.imaging/stk/pop/content/dam/About/News/iSPEXteam/jcr:content/iSPEXteam.2015-08-12-13-31-40.jpg"/>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val="0"/>
              </a:ext>
            </a:extLst>
          </a:blip>
          <a:srcRect/>
          <a:stretch>
            <a:fillRect/>
          </a:stretch>
        </p:blipFill>
        <p:spPr bwMode="auto">
          <a:xfrm>
            <a:off x="1214414" y="285728"/>
            <a:ext cx="6858047" cy="5000660"/>
          </a:xfrm>
          <a:prstGeom prst="rect">
            <a:avLst/>
          </a:prstGeom>
          <a:noFill/>
          <a:ln>
            <a:noFill/>
          </a:ln>
        </p:spPr>
      </p:pic>
      <p:sp>
        <p:nvSpPr>
          <p:cNvPr id="3" name="TextBox 2"/>
          <p:cNvSpPr txBox="1"/>
          <p:nvPr/>
        </p:nvSpPr>
        <p:spPr>
          <a:xfrm>
            <a:off x="3500430" y="6286520"/>
            <a:ext cx="2143140" cy="461665"/>
          </a:xfrm>
          <a:prstGeom prst="rect">
            <a:avLst/>
          </a:prstGeom>
          <a:noFill/>
        </p:spPr>
        <p:txBody>
          <a:bodyPr wrap="square" rtlCol="0">
            <a:spAutoFit/>
          </a:bodyPr>
          <a:lstStyle/>
          <a:p>
            <a:r>
              <a:rPr lang="sr-Latn-CS" sz="2400" b="1" dirty="0">
                <a:solidFill>
                  <a:srgbClr val="0070C0"/>
                </a:solidFill>
              </a:rPr>
              <a:t>i</a:t>
            </a:r>
            <a:r>
              <a:rPr lang="sr-Latn-CS" sz="2400" b="1" dirty="0" smtClean="0">
                <a:solidFill>
                  <a:srgbClr val="0070C0"/>
                </a:solidFill>
              </a:rPr>
              <a:t>spex-eu.org</a:t>
            </a:r>
            <a:endParaRPr lang="en-US" sz="2400" b="1" dirty="0">
              <a:solidFill>
                <a:srgbClr val="0070C0"/>
              </a:solidFill>
            </a:endParaRPr>
          </a:p>
        </p:txBody>
      </p:sp>
      <p:sp>
        <p:nvSpPr>
          <p:cNvPr id="4" name="TextBox 3"/>
          <p:cNvSpPr txBox="1"/>
          <p:nvPr/>
        </p:nvSpPr>
        <p:spPr>
          <a:xfrm>
            <a:off x="2000232" y="5500702"/>
            <a:ext cx="5000660" cy="646331"/>
          </a:xfrm>
          <a:prstGeom prst="rect">
            <a:avLst/>
          </a:prstGeom>
          <a:noFill/>
        </p:spPr>
        <p:txBody>
          <a:bodyPr wrap="square" rtlCol="0">
            <a:spAutoFit/>
          </a:bodyPr>
          <a:lstStyle/>
          <a:p>
            <a:r>
              <a:rPr lang="en-US" b="1" dirty="0" smtClean="0">
                <a:solidFill>
                  <a:srgbClr val="00B050"/>
                </a:solidFill>
              </a:rPr>
              <a:t>Citizens from Holland measure optical properties of light using </a:t>
            </a:r>
            <a:r>
              <a:rPr lang="en-US" b="1" dirty="0" err="1" smtClean="0">
                <a:solidFill>
                  <a:srgbClr val="FF0000"/>
                </a:solidFill>
              </a:rPr>
              <a:t>ispex</a:t>
            </a:r>
            <a:r>
              <a:rPr lang="en-US" b="1" dirty="0" smtClean="0">
                <a:solidFill>
                  <a:srgbClr val="00B050"/>
                </a:solidFill>
              </a:rPr>
              <a:t> adds  on.</a:t>
            </a:r>
            <a:endParaRPr lang="en-US" b="1" dirty="0">
              <a:solidFill>
                <a:srgbClr val="00B05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PEX8jul2013-1024x576.png"/>
          <p:cNvPicPr>
            <a:picLocks noChangeAspect="1"/>
          </p:cNvPicPr>
          <p:nvPr/>
        </p:nvPicPr>
        <p:blipFill>
          <a:blip r:embed="rId2"/>
          <a:stretch>
            <a:fillRect/>
          </a:stretch>
        </p:blipFill>
        <p:spPr>
          <a:xfrm>
            <a:off x="571472" y="285728"/>
            <a:ext cx="7802880" cy="4389120"/>
          </a:xfrm>
          <a:prstGeom prst="rect">
            <a:avLst/>
          </a:prstGeom>
        </p:spPr>
      </p:pic>
      <p:sp>
        <p:nvSpPr>
          <p:cNvPr id="3" name="TextBox 2"/>
          <p:cNvSpPr txBox="1"/>
          <p:nvPr/>
        </p:nvSpPr>
        <p:spPr>
          <a:xfrm>
            <a:off x="428596" y="5214950"/>
            <a:ext cx="8358246" cy="1200329"/>
          </a:xfrm>
          <a:prstGeom prst="rect">
            <a:avLst/>
          </a:prstGeom>
          <a:noFill/>
        </p:spPr>
        <p:txBody>
          <a:bodyPr wrap="square" rtlCol="0">
            <a:spAutoFit/>
          </a:bodyPr>
          <a:lstStyle/>
          <a:p>
            <a:r>
              <a:rPr lang="en-US" b="1" dirty="0" smtClean="0"/>
              <a:t>The </a:t>
            </a:r>
            <a:r>
              <a:rPr lang="en-US" b="1" dirty="0" err="1" smtClean="0"/>
              <a:t>iSPEX</a:t>
            </a:r>
            <a:r>
              <a:rPr lang="en-US" b="1" dirty="0" smtClean="0"/>
              <a:t> team, led by </a:t>
            </a:r>
            <a:r>
              <a:rPr lang="en-US" b="1" dirty="0" err="1" smtClean="0"/>
              <a:t>Frans</a:t>
            </a:r>
            <a:r>
              <a:rPr lang="en-US" b="1" dirty="0" smtClean="0"/>
              <a:t> </a:t>
            </a:r>
            <a:r>
              <a:rPr lang="en-US" b="1" dirty="0" err="1" smtClean="0"/>
              <a:t>Snik</a:t>
            </a:r>
            <a:r>
              <a:rPr lang="en-US" b="1" dirty="0" smtClean="0"/>
              <a:t> of Leiden University, analyzed all measurements from three days in 2013 and combined them into unique maps of dust particles above the Netherlands. The results match and sometimes even exceed those of ground-based measurement networks and satellite instruments.</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PEX5sep2013-1024x576.png"/>
          <p:cNvPicPr>
            <a:picLocks noChangeAspect="1"/>
          </p:cNvPicPr>
          <p:nvPr/>
        </p:nvPicPr>
        <p:blipFill>
          <a:blip r:embed="rId2"/>
          <a:stretch>
            <a:fillRect/>
          </a:stretch>
        </p:blipFill>
        <p:spPr>
          <a:xfrm>
            <a:off x="714348" y="214290"/>
            <a:ext cx="7802880" cy="4389120"/>
          </a:xfrm>
          <a:prstGeom prst="rect">
            <a:avLst/>
          </a:prstGeom>
        </p:spPr>
      </p:pic>
      <p:sp>
        <p:nvSpPr>
          <p:cNvPr id="3" name="TextBox 2"/>
          <p:cNvSpPr txBox="1"/>
          <p:nvPr/>
        </p:nvSpPr>
        <p:spPr>
          <a:xfrm>
            <a:off x="0" y="5657671"/>
            <a:ext cx="8858312" cy="1200329"/>
          </a:xfrm>
          <a:prstGeom prst="rect">
            <a:avLst/>
          </a:prstGeom>
          <a:noFill/>
        </p:spPr>
        <p:txBody>
          <a:bodyPr wrap="square" rtlCol="0">
            <a:spAutoFit/>
          </a:bodyPr>
          <a:lstStyle/>
          <a:p>
            <a:r>
              <a:rPr lang="en-US" b="1" dirty="0" smtClean="0"/>
              <a:t>The </a:t>
            </a:r>
            <a:r>
              <a:rPr lang="en-US" b="1" u="sng" dirty="0" err="1" smtClean="0">
                <a:hlinkClick r:id="rId3" tooltip="iSPEX gallery"/>
              </a:rPr>
              <a:t>iSPEX</a:t>
            </a:r>
            <a:r>
              <a:rPr lang="en-US" b="1" u="sng" dirty="0" smtClean="0">
                <a:hlinkClick r:id="rId3" tooltip="iSPEX gallery"/>
              </a:rPr>
              <a:t> maps</a:t>
            </a:r>
            <a:r>
              <a:rPr lang="en-US" b="1" dirty="0" smtClean="0"/>
              <a:t> achieve a spatial resolution as small as 2 kilometers whereas satellite data are much courser. They also fill in blind spots of established ground-based atmospheric measurement networks. The scientific article that presents these first results of the </a:t>
            </a:r>
            <a:r>
              <a:rPr lang="en-US" b="1" dirty="0" err="1" smtClean="0"/>
              <a:t>iSPEX</a:t>
            </a:r>
            <a:r>
              <a:rPr lang="en-US" b="1" dirty="0" smtClean="0"/>
              <a:t> project was published in </a:t>
            </a:r>
            <a:r>
              <a:rPr lang="en-US" b="1" u="sng" dirty="0" smtClean="0">
                <a:hlinkClick r:id="rId4"/>
              </a:rPr>
              <a:t>Geophysical Research Letters</a:t>
            </a:r>
            <a:r>
              <a:rPr lang="en-US" b="1" dirty="0" smtClean="0"/>
              <a:t> on 27 October 2014.</a:t>
            </a:r>
          </a:p>
        </p:txBody>
      </p:sp>
      <p:sp>
        <p:nvSpPr>
          <p:cNvPr id="4" name="TextBox 3"/>
          <p:cNvSpPr txBox="1"/>
          <p:nvPr/>
        </p:nvSpPr>
        <p:spPr>
          <a:xfrm>
            <a:off x="500034" y="4643446"/>
            <a:ext cx="2857520" cy="646331"/>
          </a:xfrm>
          <a:prstGeom prst="rect">
            <a:avLst/>
          </a:prstGeom>
          <a:noFill/>
        </p:spPr>
        <p:txBody>
          <a:bodyPr wrap="square" rtlCol="0">
            <a:spAutoFit/>
          </a:bodyPr>
          <a:lstStyle/>
          <a:p>
            <a:r>
              <a:rPr lang="sr-Latn-CS" b="1" dirty="0" smtClean="0"/>
              <a:t>DoLP - Degree of linear polarization</a:t>
            </a:r>
            <a:endParaRPr lang="en-US" b="1" dirty="0"/>
          </a:p>
        </p:txBody>
      </p:sp>
      <p:sp>
        <p:nvSpPr>
          <p:cNvPr id="5" name="TextBox 4"/>
          <p:cNvSpPr txBox="1"/>
          <p:nvPr/>
        </p:nvSpPr>
        <p:spPr>
          <a:xfrm>
            <a:off x="4714876" y="4857760"/>
            <a:ext cx="3286148" cy="369332"/>
          </a:xfrm>
          <a:prstGeom prst="rect">
            <a:avLst/>
          </a:prstGeom>
          <a:noFill/>
        </p:spPr>
        <p:txBody>
          <a:bodyPr wrap="square" rtlCol="0">
            <a:spAutoFit/>
          </a:bodyPr>
          <a:lstStyle/>
          <a:p>
            <a:r>
              <a:rPr lang="sr-Latn-CS" dirty="0" smtClean="0"/>
              <a:t>AOT -Aerosol  optical thickness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1000108"/>
            <a:ext cx="7572428" cy="2308324"/>
          </a:xfrm>
          <a:prstGeom prst="rect">
            <a:avLst/>
          </a:prstGeom>
          <a:noFill/>
        </p:spPr>
        <p:txBody>
          <a:bodyPr wrap="square" rtlCol="0">
            <a:spAutoFit/>
          </a:bodyPr>
          <a:lstStyle/>
          <a:p>
            <a:r>
              <a:rPr lang="en-US" dirty="0" smtClean="0"/>
              <a:t>After a rigorous quality assessment of each submitted data point, measurements recorded in specific areas within a limited amount of time are averaged to obtain sufficient accuracy. Subsequently the data are converted to Aerosol Optical Thickness (AOT), which is a standardized quantity related to the total amount of atmospheric particles. The </a:t>
            </a:r>
            <a:r>
              <a:rPr lang="en-US" dirty="0" err="1" smtClean="0"/>
              <a:t>iSPEX</a:t>
            </a:r>
            <a:r>
              <a:rPr lang="en-US" dirty="0" smtClean="0"/>
              <a:t> AOT data match comparable data from satellites and the </a:t>
            </a:r>
            <a:r>
              <a:rPr lang="en-US" u="sng" dirty="0" smtClean="0">
                <a:hlinkClick r:id="rId2"/>
              </a:rPr>
              <a:t>AERONET</a:t>
            </a:r>
            <a:r>
              <a:rPr lang="en-US" dirty="0" smtClean="0"/>
              <a:t> ground station at </a:t>
            </a:r>
            <a:r>
              <a:rPr lang="en-US" dirty="0" err="1" smtClean="0"/>
              <a:t>Cabauw</a:t>
            </a:r>
            <a:r>
              <a:rPr lang="en-US" dirty="0" smtClean="0"/>
              <a:t>, the Netherlands. In areas with sufficiently high measurement densities, the </a:t>
            </a:r>
            <a:r>
              <a:rPr lang="en-US" dirty="0" err="1" smtClean="0"/>
              <a:t>iSPEX</a:t>
            </a:r>
            <a:r>
              <a:rPr lang="en-US" dirty="0" smtClean="0"/>
              <a:t> maps can even discern smaller details than satellite 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0232" y="214290"/>
            <a:ext cx="4572000" cy="830997"/>
          </a:xfrm>
          <a:prstGeom prst="rect">
            <a:avLst/>
          </a:prstGeom>
        </p:spPr>
        <p:txBody>
          <a:bodyPr>
            <a:spAutoFit/>
          </a:bodyPr>
          <a:lstStyle/>
          <a:p>
            <a:r>
              <a:rPr lang="en-US" sz="2400" b="1" dirty="0" smtClean="0">
                <a:solidFill>
                  <a:srgbClr val="FF0000"/>
                </a:solidFill>
              </a:rPr>
              <a:t>Join </a:t>
            </a:r>
            <a:r>
              <a:rPr lang="en-US" sz="2400" b="1" dirty="0" err="1" smtClean="0">
                <a:solidFill>
                  <a:srgbClr val="FF0000"/>
                </a:solidFill>
              </a:rPr>
              <a:t>iSPEX</a:t>
            </a:r>
            <a:r>
              <a:rPr lang="en-US" sz="2400" b="1" dirty="0" smtClean="0">
                <a:solidFill>
                  <a:srgbClr val="FF0000"/>
                </a:solidFill>
              </a:rPr>
              <a:t>-EU and Measure Air Pollution with your Smartphone</a:t>
            </a:r>
            <a:endParaRPr lang="en-US" sz="2400" b="1" dirty="0">
              <a:solidFill>
                <a:srgbClr val="FF0000"/>
              </a:solidFill>
            </a:endParaRPr>
          </a:p>
        </p:txBody>
      </p:sp>
      <p:sp>
        <p:nvSpPr>
          <p:cNvPr id="3" name="Rectangle 2"/>
          <p:cNvSpPr/>
          <p:nvPr/>
        </p:nvSpPr>
        <p:spPr>
          <a:xfrm>
            <a:off x="500034" y="2428868"/>
            <a:ext cx="8286808" cy="923330"/>
          </a:xfrm>
          <a:prstGeom prst="rect">
            <a:avLst/>
          </a:prstGeom>
        </p:spPr>
        <p:txBody>
          <a:bodyPr wrap="square">
            <a:spAutoFit/>
          </a:bodyPr>
          <a:lstStyle/>
          <a:p>
            <a:r>
              <a:rPr lang="en-US" b="1" dirty="0" smtClean="0">
                <a:solidFill>
                  <a:srgbClr val="0070C0"/>
                </a:solidFill>
              </a:rPr>
              <a:t>LIGHT2015 is a high impact outreach and education project to promote the importance of photonics to young people, entrepreneurs and the general public in Europe during the International Year of Light and Light-based Technologies 2015.</a:t>
            </a:r>
            <a:endParaRPr lang="en-US" b="1" dirty="0">
              <a:solidFill>
                <a:srgbClr val="0070C0"/>
              </a:solidFill>
            </a:endParaRPr>
          </a:p>
        </p:txBody>
      </p:sp>
      <p:pic>
        <p:nvPicPr>
          <p:cNvPr id="4" name="Picture 3" descr="Macintosh HD:Users:hendriks:Documents:EU-LIGHT2015:Documents:Publications:Screen Shot 2015-05-26 at 10.55.36.jp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val="0"/>
              </a:ext>
            </a:extLst>
          </a:blip>
          <a:srcRect/>
          <a:stretch>
            <a:fillRect/>
          </a:stretch>
        </p:blipFill>
        <p:spPr bwMode="auto">
          <a:xfrm>
            <a:off x="357158" y="3571876"/>
            <a:ext cx="5143536" cy="2928958"/>
          </a:xfrm>
          <a:prstGeom prst="rect">
            <a:avLst/>
          </a:prstGeom>
          <a:noFill/>
          <a:ln>
            <a:noFill/>
          </a:ln>
        </p:spPr>
      </p:pic>
      <p:sp>
        <p:nvSpPr>
          <p:cNvPr id="6" name="TextBox 5"/>
          <p:cNvSpPr txBox="1"/>
          <p:nvPr/>
        </p:nvSpPr>
        <p:spPr>
          <a:xfrm>
            <a:off x="1357290" y="1857364"/>
            <a:ext cx="2571768" cy="369332"/>
          </a:xfrm>
          <a:prstGeom prst="rect">
            <a:avLst/>
          </a:prstGeom>
          <a:noFill/>
        </p:spPr>
        <p:txBody>
          <a:bodyPr wrap="square" rtlCol="0">
            <a:spAutoFit/>
          </a:bodyPr>
          <a:lstStyle/>
          <a:p>
            <a:r>
              <a:rPr lang="en-US" dirty="0"/>
              <a:t>b</a:t>
            </a:r>
            <a:r>
              <a:rPr lang="sr-Latn-CS" dirty="0" smtClean="0"/>
              <a:t>elgrade</a:t>
            </a:r>
            <a:r>
              <a:rPr lang="en-US" dirty="0" smtClean="0"/>
              <a:t>@</a:t>
            </a:r>
            <a:r>
              <a:rPr lang="en-US" dirty="0" err="1" smtClean="0"/>
              <a:t>ispex-eu.org</a:t>
            </a:r>
            <a:endParaRPr lang="en-US" dirty="0"/>
          </a:p>
        </p:txBody>
      </p:sp>
      <p:sp>
        <p:nvSpPr>
          <p:cNvPr id="7" name="TextBox 6"/>
          <p:cNvSpPr txBox="1"/>
          <p:nvPr/>
        </p:nvSpPr>
        <p:spPr>
          <a:xfrm>
            <a:off x="5286380" y="1857364"/>
            <a:ext cx="2214578" cy="369332"/>
          </a:xfrm>
          <a:prstGeom prst="rect">
            <a:avLst/>
          </a:prstGeom>
          <a:noFill/>
        </p:spPr>
        <p:txBody>
          <a:bodyPr wrap="square" rtlCol="0">
            <a:spAutoFit/>
          </a:bodyPr>
          <a:lstStyle/>
          <a:p>
            <a:r>
              <a:rPr lang="en-US" dirty="0" smtClean="0"/>
              <a:t>ispex@ipb.ac.rs</a:t>
            </a:r>
            <a:endParaRPr lang="en-US" dirty="0"/>
          </a:p>
        </p:txBody>
      </p:sp>
      <p:sp>
        <p:nvSpPr>
          <p:cNvPr id="8" name="TextBox 7"/>
          <p:cNvSpPr txBox="1"/>
          <p:nvPr/>
        </p:nvSpPr>
        <p:spPr>
          <a:xfrm>
            <a:off x="428596" y="1071546"/>
            <a:ext cx="7715304" cy="646331"/>
          </a:xfrm>
          <a:prstGeom prst="rect">
            <a:avLst/>
          </a:prstGeom>
          <a:noFill/>
        </p:spPr>
        <p:txBody>
          <a:bodyPr wrap="square" rtlCol="0">
            <a:spAutoFit/>
          </a:bodyPr>
          <a:lstStyle/>
          <a:p>
            <a:pPr algn="ctr"/>
            <a:r>
              <a:rPr lang="sr-Latn-CS" b="1" dirty="0" smtClean="0">
                <a:solidFill>
                  <a:srgbClr val="008080"/>
                </a:solidFill>
              </a:rPr>
              <a:t>iSPEX - Ja učestvujem u planetarnom istraživanju pomoću spektropolarimetra na pametnom telefonu  </a:t>
            </a:r>
            <a:endParaRPr lang="en-US" b="1" dirty="0">
              <a:solidFill>
                <a:srgbClr val="008080"/>
              </a:solidFill>
            </a:endParaRPr>
          </a:p>
        </p:txBody>
      </p:sp>
      <p:sp>
        <p:nvSpPr>
          <p:cNvPr id="9" name="TextBox 8"/>
          <p:cNvSpPr txBox="1"/>
          <p:nvPr/>
        </p:nvSpPr>
        <p:spPr>
          <a:xfrm>
            <a:off x="5786446" y="3571876"/>
            <a:ext cx="3071834" cy="2800767"/>
          </a:xfrm>
          <a:prstGeom prst="rect">
            <a:avLst/>
          </a:prstGeom>
          <a:noFill/>
        </p:spPr>
        <p:txBody>
          <a:bodyPr wrap="square" rtlCol="0">
            <a:spAutoFit/>
          </a:bodyPr>
          <a:lstStyle/>
          <a:p>
            <a:r>
              <a:rPr lang="en-US" sz="1600" b="1" dirty="0" smtClean="0">
                <a:solidFill>
                  <a:srgbClr val="00B050"/>
                </a:solidFill>
              </a:rPr>
              <a:t>You can play a vital part in helping scientists to better understand the impact that air pollution has on the environment and our health. With the </a:t>
            </a:r>
            <a:r>
              <a:rPr lang="en-US" sz="1600" b="1" u="sng" dirty="0" err="1" smtClean="0">
                <a:solidFill>
                  <a:srgbClr val="00B050"/>
                </a:solidFill>
                <a:hlinkClick r:id="rId3"/>
              </a:rPr>
              <a:t>iSPEX</a:t>
            </a:r>
            <a:r>
              <a:rPr lang="en-US" sz="1600" b="1" dirty="0" smtClean="0">
                <a:solidFill>
                  <a:srgbClr val="00B050"/>
                </a:solidFill>
              </a:rPr>
              <a:t> add-on and app, you can transform your </a:t>
            </a:r>
            <a:r>
              <a:rPr lang="en-US" sz="1600" b="1" dirty="0" err="1" smtClean="0">
                <a:solidFill>
                  <a:srgbClr val="00B050"/>
                </a:solidFill>
              </a:rPr>
              <a:t>smartphone</a:t>
            </a:r>
            <a:r>
              <a:rPr lang="en-US" sz="1600" b="1" dirty="0" smtClean="0">
                <a:solidFill>
                  <a:srgbClr val="00B050"/>
                </a:solidFill>
              </a:rPr>
              <a:t> into a scientific tool to measure tiny particles in the atmosphere that contribute to air pollution and its impacts in an as-yet poorly understood way.</a:t>
            </a:r>
            <a:endParaRPr lang="en-US" sz="1600" b="1" dirty="0">
              <a:solidFill>
                <a:srgbClr val="00B05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E:\APOKO 2015\iSPEX\iSPEX-with-explanation-300x232.jpg"/>
          <p:cNvPicPr>
            <a:picLocks noChangeAspect="1" noChangeArrowheads="1"/>
          </p:cNvPicPr>
          <p:nvPr/>
        </p:nvPicPr>
        <p:blipFill>
          <a:blip r:embed="rId2"/>
          <a:srcRect/>
          <a:stretch>
            <a:fillRect/>
          </a:stretch>
        </p:blipFill>
        <p:spPr bwMode="auto">
          <a:xfrm>
            <a:off x="1714480" y="1071546"/>
            <a:ext cx="5744601" cy="4442491"/>
          </a:xfrm>
          <a:prstGeom prst="rect">
            <a:avLst/>
          </a:prstGeom>
          <a:noFill/>
        </p:spPr>
      </p:pic>
      <p:sp>
        <p:nvSpPr>
          <p:cNvPr id="4" name="TextBox 3"/>
          <p:cNvSpPr txBox="1"/>
          <p:nvPr/>
        </p:nvSpPr>
        <p:spPr>
          <a:xfrm>
            <a:off x="1928794" y="357166"/>
            <a:ext cx="5429288" cy="369332"/>
          </a:xfrm>
          <a:prstGeom prst="rect">
            <a:avLst/>
          </a:prstGeom>
          <a:noFill/>
        </p:spPr>
        <p:txBody>
          <a:bodyPr wrap="square" rtlCol="0">
            <a:spAutoFit/>
          </a:bodyPr>
          <a:lstStyle/>
          <a:p>
            <a:r>
              <a:rPr lang="en-US" b="1" dirty="0" err="1" smtClean="0"/>
              <a:t>S</a:t>
            </a:r>
            <a:r>
              <a:rPr lang="en-US" dirty="0" err="1" smtClean="0"/>
              <a:t>pectropolarimeter</a:t>
            </a:r>
            <a:r>
              <a:rPr lang="en-US" dirty="0" smtClean="0"/>
              <a:t> for </a:t>
            </a:r>
            <a:r>
              <a:rPr lang="en-US" b="1" dirty="0" smtClean="0"/>
              <a:t>P</a:t>
            </a:r>
            <a:r>
              <a:rPr lang="en-US" dirty="0" smtClean="0"/>
              <a:t>lanetary </a:t>
            </a:r>
            <a:r>
              <a:rPr lang="en-US" b="1" dirty="0" err="1" smtClean="0"/>
              <a:t>EX</a:t>
            </a:r>
            <a:r>
              <a:rPr lang="en-US" dirty="0" err="1" smtClean="0"/>
              <a:t>ploration</a:t>
            </a:r>
            <a:r>
              <a:rPr lang="en-US" dirty="0" smtClean="0"/>
              <a:t> (</a:t>
            </a:r>
            <a:r>
              <a:rPr lang="en-US" dirty="0" smtClean="0">
                <a:hlinkClick r:id="rId3"/>
              </a:rPr>
              <a:t>SPEX</a:t>
            </a:r>
            <a:r>
              <a:rPr lang="en-US" dirty="0" smtClean="0"/>
              <a:t>)</a:t>
            </a:r>
            <a:endParaRPr lang="en-US" dirty="0"/>
          </a:p>
        </p:txBody>
      </p:sp>
      <p:sp>
        <p:nvSpPr>
          <p:cNvPr id="5" name="TextBox 4"/>
          <p:cNvSpPr txBox="1"/>
          <p:nvPr/>
        </p:nvSpPr>
        <p:spPr>
          <a:xfrm>
            <a:off x="3357554" y="5929330"/>
            <a:ext cx="2714644" cy="369332"/>
          </a:xfrm>
          <a:prstGeom prst="rect">
            <a:avLst/>
          </a:prstGeom>
          <a:noFill/>
        </p:spPr>
        <p:txBody>
          <a:bodyPr wrap="square" rtlCol="0">
            <a:spAutoFit/>
          </a:bodyPr>
          <a:lstStyle/>
          <a:p>
            <a:r>
              <a:rPr lang="en-US" b="1" dirty="0" err="1" smtClean="0"/>
              <a:t>iPHONE</a:t>
            </a:r>
            <a:r>
              <a:rPr lang="en-US" b="1" dirty="0" smtClean="0"/>
              <a:t> 4, 4S, 5, 5S</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SPEX modulated spectrum of unpolarized clouds"/>
          <p:cNvPicPr>
            <a:picLocks noChangeAspect="1" noChangeArrowheads="1"/>
          </p:cNvPicPr>
          <p:nvPr/>
        </p:nvPicPr>
        <p:blipFill>
          <a:blip r:embed="rId2"/>
          <a:srcRect/>
          <a:stretch>
            <a:fillRect/>
          </a:stretch>
        </p:blipFill>
        <p:spPr bwMode="auto">
          <a:xfrm>
            <a:off x="500034" y="214290"/>
            <a:ext cx="4810410" cy="2998491"/>
          </a:xfrm>
          <a:prstGeom prst="rect">
            <a:avLst/>
          </a:prstGeom>
          <a:noFill/>
        </p:spPr>
      </p:pic>
      <p:sp>
        <p:nvSpPr>
          <p:cNvPr id="5" name="Rectangle 4"/>
          <p:cNvSpPr/>
          <p:nvPr/>
        </p:nvSpPr>
        <p:spPr>
          <a:xfrm>
            <a:off x="5786446" y="1071546"/>
            <a:ext cx="3071802" cy="1200329"/>
          </a:xfrm>
          <a:prstGeom prst="rect">
            <a:avLst/>
          </a:prstGeom>
        </p:spPr>
        <p:txBody>
          <a:bodyPr wrap="square">
            <a:spAutoFit/>
          </a:bodyPr>
          <a:lstStyle/>
          <a:p>
            <a:r>
              <a:rPr lang="en-US" dirty="0" err="1" smtClean="0"/>
              <a:t>iSPEX</a:t>
            </a:r>
            <a:r>
              <a:rPr lang="en-US" dirty="0" smtClean="0"/>
              <a:t> modulated spectrum of </a:t>
            </a:r>
            <a:r>
              <a:rPr lang="en-US" dirty="0" err="1" smtClean="0"/>
              <a:t>partically</a:t>
            </a:r>
            <a:r>
              <a:rPr lang="en-US" dirty="0" smtClean="0"/>
              <a:t> polarized blue sky (top) and </a:t>
            </a:r>
            <a:r>
              <a:rPr lang="en-US" dirty="0" err="1" smtClean="0"/>
              <a:t>unpolarized</a:t>
            </a:r>
            <a:r>
              <a:rPr lang="en-US" dirty="0" smtClean="0"/>
              <a:t> clouds (bottom)</a:t>
            </a:r>
            <a:endParaRPr lang="en-US" dirty="0"/>
          </a:p>
        </p:txBody>
      </p:sp>
      <p:sp>
        <p:nvSpPr>
          <p:cNvPr id="6" name="TextBox 5"/>
          <p:cNvSpPr txBox="1"/>
          <p:nvPr/>
        </p:nvSpPr>
        <p:spPr>
          <a:xfrm>
            <a:off x="5643570" y="2928934"/>
            <a:ext cx="2786082" cy="1754326"/>
          </a:xfrm>
          <a:prstGeom prst="rect">
            <a:avLst/>
          </a:prstGeom>
          <a:noFill/>
        </p:spPr>
        <p:txBody>
          <a:bodyPr wrap="square" rtlCol="0">
            <a:spAutoFit/>
          </a:bodyPr>
          <a:lstStyle/>
          <a:p>
            <a:r>
              <a:rPr lang="en-US" dirty="0" err="1" smtClean="0"/>
              <a:t>Modulisan</a:t>
            </a:r>
            <a:r>
              <a:rPr lang="en-US" dirty="0" smtClean="0"/>
              <a:t> </a:t>
            </a:r>
            <a:r>
              <a:rPr lang="en-US" dirty="0" err="1" smtClean="0"/>
              <a:t>spektar</a:t>
            </a:r>
            <a:r>
              <a:rPr lang="en-US" dirty="0" smtClean="0"/>
              <a:t> </a:t>
            </a:r>
            <a:r>
              <a:rPr lang="en-US" dirty="0" err="1" smtClean="0"/>
              <a:t>svetlosti</a:t>
            </a:r>
            <a:r>
              <a:rPr lang="en-US" dirty="0" smtClean="0"/>
              <a:t> </a:t>
            </a:r>
            <a:r>
              <a:rPr lang="en-US" dirty="0" err="1" smtClean="0"/>
              <a:t>ybog</a:t>
            </a:r>
            <a:r>
              <a:rPr lang="en-US" dirty="0" smtClean="0"/>
              <a:t> </a:t>
            </a:r>
            <a:r>
              <a:rPr lang="en-US" dirty="0" err="1" smtClean="0"/>
              <a:t>prisustva</a:t>
            </a:r>
            <a:r>
              <a:rPr lang="en-US" dirty="0" smtClean="0"/>
              <a:t> </a:t>
            </a:r>
            <a:r>
              <a:rPr lang="en-US" dirty="0" err="1" smtClean="0"/>
              <a:t>aerosola</a:t>
            </a:r>
            <a:r>
              <a:rPr lang="en-US" dirty="0" smtClean="0"/>
              <a:t> u </a:t>
            </a:r>
            <a:r>
              <a:rPr lang="en-US" dirty="0" err="1" smtClean="0"/>
              <a:t>vazduhu</a:t>
            </a:r>
            <a:r>
              <a:rPr lang="en-US" dirty="0" smtClean="0"/>
              <a:t> (gore) I </a:t>
            </a:r>
            <a:r>
              <a:rPr lang="en-US" dirty="0" err="1" smtClean="0"/>
              <a:t>spektar</a:t>
            </a:r>
            <a:r>
              <a:rPr lang="en-US" dirty="0" smtClean="0"/>
              <a:t> </a:t>
            </a:r>
            <a:r>
              <a:rPr lang="en-US" dirty="0" err="1" smtClean="0"/>
              <a:t>nepolarizovane</a:t>
            </a:r>
            <a:r>
              <a:rPr lang="en-US" dirty="0" smtClean="0"/>
              <a:t> </a:t>
            </a:r>
            <a:r>
              <a:rPr lang="en-US" dirty="0" err="1" smtClean="0"/>
              <a:t>svetlosti</a:t>
            </a:r>
            <a:r>
              <a:rPr lang="en-US" dirty="0" smtClean="0"/>
              <a:t>  (</a:t>
            </a:r>
            <a:r>
              <a:rPr lang="en-US" dirty="0" err="1" smtClean="0"/>
              <a:t>bez</a:t>
            </a:r>
            <a:r>
              <a:rPr lang="en-US" dirty="0" smtClean="0"/>
              <a:t> </a:t>
            </a:r>
            <a:r>
              <a:rPr lang="en-US" dirty="0" err="1" smtClean="0"/>
              <a:t>prisustva</a:t>
            </a:r>
            <a:r>
              <a:rPr lang="en-US" dirty="0" smtClean="0"/>
              <a:t> </a:t>
            </a:r>
            <a:r>
              <a:rPr lang="en-US" dirty="0" err="1" smtClean="0"/>
              <a:t>aerosola</a:t>
            </a:r>
            <a:r>
              <a:rPr lang="en-US" dirty="0" smtClean="0"/>
              <a:t>) – (dole). </a:t>
            </a:r>
            <a:endParaRPr lang="en-US" dirty="0"/>
          </a:p>
        </p:txBody>
      </p:sp>
      <p:pic>
        <p:nvPicPr>
          <p:cNvPr id="3085" name="Picture 13" descr="E:\APOKO 2015\iSPEX\ispex_unpolarized_cloud_modulated_spectrum.jpg"/>
          <p:cNvPicPr>
            <a:picLocks noChangeAspect="1" noChangeArrowheads="1"/>
          </p:cNvPicPr>
          <p:nvPr/>
        </p:nvPicPr>
        <p:blipFill>
          <a:blip r:embed="rId3" cstate="print"/>
          <a:srcRect/>
          <a:stretch>
            <a:fillRect/>
          </a:stretch>
        </p:blipFill>
        <p:spPr bwMode="auto">
          <a:xfrm>
            <a:off x="428596" y="3429000"/>
            <a:ext cx="4988772" cy="311466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E:\APOKO 2015\iSPEX\unpol_spec3.jpg"/>
          <p:cNvPicPr>
            <a:picLocks noChangeAspect="1" noChangeArrowheads="1"/>
          </p:cNvPicPr>
          <p:nvPr/>
        </p:nvPicPr>
        <p:blipFill>
          <a:blip r:embed="rId2"/>
          <a:srcRect/>
          <a:stretch>
            <a:fillRect/>
          </a:stretch>
        </p:blipFill>
        <p:spPr bwMode="auto">
          <a:xfrm>
            <a:off x="1857356" y="214290"/>
            <a:ext cx="6791342" cy="2975695"/>
          </a:xfrm>
          <a:prstGeom prst="rect">
            <a:avLst/>
          </a:prstGeom>
          <a:noFill/>
        </p:spPr>
      </p:pic>
      <p:pic>
        <p:nvPicPr>
          <p:cNvPr id="19460" name="Picture 4" descr="E:\APOKO 2015\iSPEX\pol_spec3-300x131.jpg"/>
          <p:cNvPicPr>
            <a:picLocks noChangeAspect="1" noChangeArrowheads="1"/>
          </p:cNvPicPr>
          <p:nvPr/>
        </p:nvPicPr>
        <p:blipFill>
          <a:blip r:embed="rId3"/>
          <a:srcRect/>
          <a:stretch>
            <a:fillRect/>
          </a:stretch>
        </p:blipFill>
        <p:spPr bwMode="auto">
          <a:xfrm>
            <a:off x="1928794" y="3906896"/>
            <a:ext cx="6758254" cy="2951104"/>
          </a:xfrm>
          <a:prstGeom prst="rect">
            <a:avLst/>
          </a:prstGeom>
          <a:noFill/>
        </p:spPr>
      </p:pic>
      <p:sp>
        <p:nvSpPr>
          <p:cNvPr id="5" name="TextBox 4"/>
          <p:cNvSpPr txBox="1"/>
          <p:nvPr/>
        </p:nvSpPr>
        <p:spPr>
          <a:xfrm>
            <a:off x="214282" y="642918"/>
            <a:ext cx="1143008" cy="1200329"/>
          </a:xfrm>
          <a:prstGeom prst="rect">
            <a:avLst/>
          </a:prstGeom>
          <a:noFill/>
        </p:spPr>
        <p:txBody>
          <a:bodyPr wrap="square" rtlCol="0">
            <a:spAutoFit/>
          </a:bodyPr>
          <a:lstStyle/>
          <a:p>
            <a:r>
              <a:rPr lang="en-US" dirty="0" err="1" smtClean="0"/>
              <a:t>Spektar</a:t>
            </a:r>
            <a:r>
              <a:rPr lang="en-US" dirty="0" smtClean="0"/>
              <a:t> </a:t>
            </a:r>
            <a:r>
              <a:rPr lang="en-US" dirty="0" err="1" smtClean="0"/>
              <a:t>nepolarizovane</a:t>
            </a:r>
            <a:r>
              <a:rPr lang="en-US" dirty="0" smtClean="0"/>
              <a:t> </a:t>
            </a:r>
            <a:r>
              <a:rPr lang="en-US" dirty="0" err="1" smtClean="0"/>
              <a:t>svetlosti</a:t>
            </a:r>
            <a:r>
              <a:rPr lang="en-US" dirty="0" smtClean="0"/>
              <a:t> </a:t>
            </a:r>
            <a:endParaRPr lang="en-US" dirty="0"/>
          </a:p>
        </p:txBody>
      </p:sp>
      <p:sp>
        <p:nvSpPr>
          <p:cNvPr id="6" name="TextBox 5"/>
          <p:cNvSpPr txBox="1"/>
          <p:nvPr/>
        </p:nvSpPr>
        <p:spPr>
          <a:xfrm>
            <a:off x="214282" y="4143380"/>
            <a:ext cx="1643074" cy="923330"/>
          </a:xfrm>
          <a:prstGeom prst="rect">
            <a:avLst/>
          </a:prstGeom>
          <a:noFill/>
        </p:spPr>
        <p:txBody>
          <a:bodyPr wrap="square" rtlCol="0">
            <a:spAutoFit/>
          </a:bodyPr>
          <a:lstStyle/>
          <a:p>
            <a:r>
              <a:rPr lang="en-US" dirty="0" err="1" smtClean="0"/>
              <a:t>Spektar</a:t>
            </a:r>
            <a:r>
              <a:rPr lang="en-US" dirty="0" smtClean="0"/>
              <a:t> </a:t>
            </a:r>
          </a:p>
          <a:p>
            <a:r>
              <a:rPr lang="en-US" dirty="0" err="1"/>
              <a:t>p</a:t>
            </a:r>
            <a:r>
              <a:rPr lang="en-US" dirty="0" err="1" smtClean="0"/>
              <a:t>olarizovane</a:t>
            </a:r>
            <a:r>
              <a:rPr lang="en-US" dirty="0" smtClean="0"/>
              <a:t> </a:t>
            </a:r>
            <a:r>
              <a:rPr lang="en-US" dirty="0" err="1" smtClean="0"/>
              <a:t>svetlosti</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E:\APOKO 2015\iSPEX\optics_spex-1024x680.jpg"/>
          <p:cNvPicPr>
            <a:picLocks noChangeAspect="1" noChangeArrowheads="1"/>
          </p:cNvPicPr>
          <p:nvPr/>
        </p:nvPicPr>
        <p:blipFill>
          <a:blip r:embed="rId2"/>
          <a:srcRect/>
          <a:stretch>
            <a:fillRect/>
          </a:stretch>
        </p:blipFill>
        <p:spPr bwMode="auto">
          <a:xfrm>
            <a:off x="785786" y="142852"/>
            <a:ext cx="7088857" cy="4707444"/>
          </a:xfrm>
          <a:prstGeom prst="rect">
            <a:avLst/>
          </a:prstGeom>
          <a:noFill/>
        </p:spPr>
      </p:pic>
      <p:sp>
        <p:nvSpPr>
          <p:cNvPr id="3" name="TextBox 2"/>
          <p:cNvSpPr txBox="1"/>
          <p:nvPr/>
        </p:nvSpPr>
        <p:spPr>
          <a:xfrm>
            <a:off x="2143108" y="5000636"/>
            <a:ext cx="4714908" cy="646331"/>
          </a:xfrm>
          <a:prstGeom prst="rect">
            <a:avLst/>
          </a:prstGeom>
          <a:noFill/>
        </p:spPr>
        <p:txBody>
          <a:bodyPr wrap="square" rtlCol="0">
            <a:spAutoFit/>
          </a:bodyPr>
          <a:lstStyle/>
          <a:p>
            <a:r>
              <a:rPr lang="sr-Latn-CS" b="1" dirty="0" smtClean="0"/>
              <a:t>SPEX OPTICAL DESIGN </a:t>
            </a:r>
          </a:p>
          <a:p>
            <a:r>
              <a:rPr lang="en-US" b="1" dirty="0" smtClean="0"/>
              <a:t>OPTI</a:t>
            </a:r>
            <a:r>
              <a:rPr lang="sr-Latn-CS" b="1" dirty="0" smtClean="0"/>
              <a:t>ČKA ŠEMA UREĐAJA SPEX</a:t>
            </a:r>
            <a:endParaRPr lang="en-US" b="1" dirty="0"/>
          </a:p>
        </p:txBody>
      </p:sp>
      <p:sp>
        <p:nvSpPr>
          <p:cNvPr id="4" name="TextBox 3"/>
          <p:cNvSpPr txBox="1"/>
          <p:nvPr/>
        </p:nvSpPr>
        <p:spPr>
          <a:xfrm>
            <a:off x="928662" y="6286520"/>
            <a:ext cx="7429552" cy="400110"/>
          </a:xfrm>
          <a:prstGeom prst="rect">
            <a:avLst/>
          </a:prstGeom>
          <a:noFill/>
        </p:spPr>
        <p:txBody>
          <a:bodyPr wrap="square" rtlCol="0">
            <a:spAutoFit/>
          </a:bodyPr>
          <a:lstStyle/>
          <a:p>
            <a:r>
              <a:rPr lang="sr-Latn-CS" sz="2000" b="1" dirty="0" smtClean="0">
                <a:solidFill>
                  <a:srgbClr val="FF0000"/>
                </a:solidFill>
              </a:rPr>
              <a:t>Lamda/4 pločica, talasna pločica višeg reda, polarizator, spektrograf</a:t>
            </a:r>
            <a:endParaRPr lang="en-US" sz="2000" b="1" dirty="0">
              <a:solidFill>
                <a:srgbClr val="FF0000"/>
              </a:solidFill>
            </a:endParaRPr>
          </a:p>
        </p:txBody>
      </p:sp>
      <p:sp>
        <p:nvSpPr>
          <p:cNvPr id="6" name="TextBox 5"/>
          <p:cNvSpPr txBox="1"/>
          <p:nvPr/>
        </p:nvSpPr>
        <p:spPr>
          <a:xfrm>
            <a:off x="928662" y="5715016"/>
            <a:ext cx="6786610" cy="369332"/>
          </a:xfrm>
          <a:prstGeom prst="rect">
            <a:avLst/>
          </a:prstGeom>
          <a:noFill/>
        </p:spPr>
        <p:txBody>
          <a:bodyPr wrap="square" rtlCol="0">
            <a:spAutoFit/>
          </a:bodyPr>
          <a:lstStyle/>
          <a:p>
            <a:r>
              <a:rPr lang="sr-Latn-CS" b="1" dirty="0" smtClean="0"/>
              <a:t>Quarter wave plate, multi order wave plate, polarizer, spectrograph</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ispex-eu.org/wordpress/wp-content/uploads/2015/08/spex_conceptual_drawing.png"/>
          <p:cNvPicPr>
            <a:picLocks noChangeAspect="1" noChangeArrowheads="1"/>
          </p:cNvPicPr>
          <p:nvPr/>
        </p:nvPicPr>
        <p:blipFill>
          <a:blip r:embed="rId2"/>
          <a:srcRect/>
          <a:stretch>
            <a:fillRect/>
          </a:stretch>
        </p:blipFill>
        <p:spPr bwMode="auto">
          <a:xfrm>
            <a:off x="428596" y="714356"/>
            <a:ext cx="8143875" cy="2495551"/>
          </a:xfrm>
          <a:prstGeom prst="rect">
            <a:avLst/>
          </a:prstGeom>
          <a:noFill/>
        </p:spPr>
      </p:pic>
      <p:sp>
        <p:nvSpPr>
          <p:cNvPr id="3" name="TextBox 2"/>
          <p:cNvSpPr txBox="1"/>
          <p:nvPr/>
        </p:nvSpPr>
        <p:spPr>
          <a:xfrm>
            <a:off x="1071538" y="3714752"/>
            <a:ext cx="7000924" cy="1754326"/>
          </a:xfrm>
          <a:prstGeom prst="rect">
            <a:avLst/>
          </a:prstGeom>
          <a:noFill/>
        </p:spPr>
        <p:txBody>
          <a:bodyPr wrap="square" rtlCol="0">
            <a:spAutoFit/>
          </a:bodyPr>
          <a:lstStyle/>
          <a:p>
            <a:r>
              <a:rPr lang="en-US" i="1" dirty="0" smtClean="0"/>
              <a:t>Conceptual drawing of the SPEX optical design. Of the incident horizontally polarized beam (indicated by the arrows), only certain colors keep this horizontal polarization, while the polarization angle of other colors is transformed by the multi order </a:t>
            </a:r>
            <a:r>
              <a:rPr lang="en-US" i="1" dirty="0" err="1" smtClean="0"/>
              <a:t>waveplate</a:t>
            </a:r>
            <a:r>
              <a:rPr lang="en-US" i="1" dirty="0" smtClean="0"/>
              <a:t> into vertical polarization. Only vertically polarized colors are transmitted by the polarizer.</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SPEX preliminary results over Europe"/>
          <p:cNvPicPr>
            <a:picLocks noChangeAspect="1" noChangeArrowheads="1"/>
          </p:cNvPicPr>
          <p:nvPr/>
        </p:nvPicPr>
        <p:blipFill>
          <a:blip r:embed="rId2"/>
          <a:srcRect/>
          <a:stretch>
            <a:fillRect/>
          </a:stretch>
        </p:blipFill>
        <p:spPr bwMode="auto">
          <a:xfrm>
            <a:off x="1500166" y="285728"/>
            <a:ext cx="6286544" cy="6341209"/>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ve_map2_13october.jpg"/>
          <p:cNvPicPr>
            <a:picLocks noChangeAspect="1"/>
          </p:cNvPicPr>
          <p:nvPr/>
        </p:nvPicPr>
        <p:blipFill>
          <a:blip r:embed="rId2"/>
          <a:stretch>
            <a:fillRect/>
          </a:stretch>
        </p:blipFill>
        <p:spPr>
          <a:xfrm>
            <a:off x="1795462" y="652462"/>
            <a:ext cx="5553075" cy="55530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lgrade_2015-09-23.png"/>
          <p:cNvPicPr>
            <a:picLocks noChangeAspect="1"/>
          </p:cNvPicPr>
          <p:nvPr/>
        </p:nvPicPr>
        <p:blipFill>
          <a:blip r:embed="rId2"/>
          <a:stretch>
            <a:fillRect/>
          </a:stretch>
        </p:blipFill>
        <p:spPr>
          <a:xfrm>
            <a:off x="214282" y="214290"/>
            <a:ext cx="4624009" cy="5409788"/>
          </a:xfrm>
          <a:prstGeom prst="rect">
            <a:avLst/>
          </a:prstGeom>
        </p:spPr>
      </p:pic>
      <p:pic>
        <p:nvPicPr>
          <p:cNvPr id="3" name="Picture 2" descr="Sabac-ispex_1.jpg"/>
          <p:cNvPicPr>
            <a:picLocks noChangeAspect="1"/>
          </p:cNvPicPr>
          <p:nvPr/>
        </p:nvPicPr>
        <p:blipFill>
          <a:blip r:embed="rId3" cstate="print"/>
          <a:stretch>
            <a:fillRect/>
          </a:stretch>
        </p:blipFill>
        <p:spPr>
          <a:xfrm>
            <a:off x="4929190" y="428604"/>
            <a:ext cx="3937027" cy="2214578"/>
          </a:xfrm>
          <a:prstGeom prst="rect">
            <a:avLst/>
          </a:prstGeom>
        </p:spPr>
      </p:pic>
      <p:pic>
        <p:nvPicPr>
          <p:cNvPr id="4" name="Picture 3" descr="Belgrade_OS Djordje Krstic_2.jpg"/>
          <p:cNvPicPr>
            <a:picLocks noChangeAspect="1"/>
          </p:cNvPicPr>
          <p:nvPr/>
        </p:nvPicPr>
        <p:blipFill>
          <a:blip r:embed="rId4" cstate="print"/>
          <a:stretch>
            <a:fillRect/>
          </a:stretch>
        </p:blipFill>
        <p:spPr>
          <a:xfrm>
            <a:off x="4929190" y="3000372"/>
            <a:ext cx="4063996" cy="2285998"/>
          </a:xfrm>
          <a:prstGeom prst="rect">
            <a:avLst/>
          </a:prstGeom>
        </p:spPr>
      </p:pic>
      <p:sp>
        <p:nvSpPr>
          <p:cNvPr id="5" name="TextBox 4"/>
          <p:cNvSpPr txBox="1"/>
          <p:nvPr/>
        </p:nvSpPr>
        <p:spPr>
          <a:xfrm>
            <a:off x="214282" y="5857892"/>
            <a:ext cx="4572032" cy="646331"/>
          </a:xfrm>
          <a:prstGeom prst="rect">
            <a:avLst/>
          </a:prstGeom>
          <a:noFill/>
        </p:spPr>
        <p:txBody>
          <a:bodyPr wrap="square" rtlCol="0">
            <a:spAutoFit/>
          </a:bodyPr>
          <a:lstStyle/>
          <a:p>
            <a:r>
              <a:rPr lang="sr-Latn-CS" b="1" dirty="0" smtClean="0">
                <a:solidFill>
                  <a:srgbClr val="0070C0"/>
                </a:solidFill>
              </a:rPr>
              <a:t>Measurements in Belgrade, 23 September 2015.</a:t>
            </a:r>
            <a:endParaRPr lang="en-US" b="1" dirty="0">
              <a:solidFill>
                <a:srgbClr val="0070C0"/>
              </a:solidFill>
            </a:endParaRPr>
          </a:p>
        </p:txBody>
      </p:sp>
      <p:sp>
        <p:nvSpPr>
          <p:cNvPr id="6" name="TextBox 5"/>
          <p:cNvSpPr txBox="1"/>
          <p:nvPr/>
        </p:nvSpPr>
        <p:spPr>
          <a:xfrm>
            <a:off x="5000628" y="5500702"/>
            <a:ext cx="4143372" cy="646331"/>
          </a:xfrm>
          <a:prstGeom prst="rect">
            <a:avLst/>
          </a:prstGeom>
          <a:noFill/>
        </p:spPr>
        <p:txBody>
          <a:bodyPr wrap="square" rtlCol="0">
            <a:spAutoFit/>
          </a:bodyPr>
          <a:lstStyle/>
          <a:p>
            <a:r>
              <a:rPr lang="sr-Latn-CS" b="1" dirty="0" smtClean="0">
                <a:solidFill>
                  <a:srgbClr val="00B050"/>
                </a:solidFill>
              </a:rPr>
              <a:t>Students doing measurements in the Primary School Djordje Krstić, Belgrade</a:t>
            </a:r>
            <a:endParaRPr lang="en-US" b="1" dirty="0">
              <a:solidFill>
                <a:srgbClr val="00B05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Šabac_2015-09-23.png"/>
          <p:cNvPicPr>
            <a:picLocks noChangeAspect="1"/>
          </p:cNvPicPr>
          <p:nvPr/>
        </p:nvPicPr>
        <p:blipFill>
          <a:blip r:embed="rId2"/>
          <a:stretch>
            <a:fillRect/>
          </a:stretch>
        </p:blipFill>
        <p:spPr>
          <a:xfrm>
            <a:off x="285720" y="857232"/>
            <a:ext cx="4523941" cy="5500702"/>
          </a:xfrm>
          <a:prstGeom prst="rect">
            <a:avLst/>
          </a:prstGeom>
        </p:spPr>
      </p:pic>
      <p:sp>
        <p:nvSpPr>
          <p:cNvPr id="3" name="TextBox 2"/>
          <p:cNvSpPr txBox="1"/>
          <p:nvPr/>
        </p:nvSpPr>
        <p:spPr>
          <a:xfrm>
            <a:off x="5214942" y="5572140"/>
            <a:ext cx="3286148" cy="646331"/>
          </a:xfrm>
          <a:prstGeom prst="rect">
            <a:avLst/>
          </a:prstGeom>
          <a:noFill/>
        </p:spPr>
        <p:txBody>
          <a:bodyPr wrap="square" rtlCol="0">
            <a:spAutoFit/>
          </a:bodyPr>
          <a:lstStyle/>
          <a:p>
            <a:r>
              <a:rPr lang="en-US" b="1" dirty="0" smtClean="0"/>
              <a:t>Measurements in </a:t>
            </a:r>
            <a:r>
              <a:rPr lang="sr-Latn-CS" b="1" dirty="0" smtClean="0"/>
              <a:t>Š</a:t>
            </a:r>
            <a:r>
              <a:rPr lang="en-US" b="1" dirty="0" err="1" smtClean="0"/>
              <a:t>abac</a:t>
            </a:r>
            <a:r>
              <a:rPr lang="en-US" b="1" dirty="0" smtClean="0"/>
              <a:t>, 23 </a:t>
            </a:r>
            <a:r>
              <a:rPr lang="en-US" b="1" dirty="0" err="1" smtClean="0"/>
              <a:t>september</a:t>
            </a:r>
            <a:r>
              <a:rPr lang="en-US" b="1" dirty="0" smtClean="0"/>
              <a:t> 2015. </a:t>
            </a:r>
            <a:endParaRPr lang="en-US" b="1" dirty="0"/>
          </a:p>
        </p:txBody>
      </p:sp>
      <p:pic>
        <p:nvPicPr>
          <p:cNvPr id="4" name="Picture 3" descr="Sabac-isepx_3.JPG"/>
          <p:cNvPicPr>
            <a:picLocks noChangeAspect="1"/>
          </p:cNvPicPr>
          <p:nvPr/>
        </p:nvPicPr>
        <p:blipFill>
          <a:blip r:embed="rId3" cstate="print"/>
          <a:stretch>
            <a:fillRect/>
          </a:stretch>
        </p:blipFill>
        <p:spPr>
          <a:xfrm>
            <a:off x="4929190" y="928670"/>
            <a:ext cx="4000496" cy="3000372"/>
          </a:xfrm>
          <a:prstGeom prst="rect">
            <a:avLst/>
          </a:prstGeom>
        </p:spPr>
      </p:pic>
      <p:sp>
        <p:nvSpPr>
          <p:cNvPr id="5" name="TextBox 4"/>
          <p:cNvSpPr txBox="1"/>
          <p:nvPr/>
        </p:nvSpPr>
        <p:spPr>
          <a:xfrm>
            <a:off x="5072066" y="4143380"/>
            <a:ext cx="3857652" cy="646331"/>
          </a:xfrm>
          <a:prstGeom prst="rect">
            <a:avLst/>
          </a:prstGeom>
          <a:noFill/>
        </p:spPr>
        <p:txBody>
          <a:bodyPr wrap="square" rtlCol="0">
            <a:spAutoFit/>
          </a:bodyPr>
          <a:lstStyle/>
          <a:p>
            <a:r>
              <a:rPr lang="sr-Latn-CS" dirty="0" smtClean="0"/>
              <a:t>Students in the Medical school, Šabac after thez received ispex adds-on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428604"/>
            <a:ext cx="7715304" cy="3970318"/>
          </a:xfrm>
          <a:prstGeom prst="rect">
            <a:avLst/>
          </a:prstGeom>
          <a:noFill/>
        </p:spPr>
        <p:txBody>
          <a:bodyPr wrap="square" rtlCol="0">
            <a:spAutoFit/>
          </a:bodyPr>
          <a:lstStyle/>
          <a:p>
            <a:r>
              <a:rPr lang="sr-Latn-CS" sz="1400" b="1" dirty="0" smtClean="0">
                <a:solidFill>
                  <a:srgbClr val="FF0000"/>
                </a:solidFill>
              </a:rPr>
              <a:t>Be</a:t>
            </a:r>
            <a:r>
              <a:rPr lang="en-US" sz="1400" b="1" dirty="0" err="1" smtClean="0">
                <a:solidFill>
                  <a:srgbClr val="FF0000"/>
                </a:solidFill>
              </a:rPr>
              <a:t>lgrade</a:t>
            </a:r>
            <a:r>
              <a:rPr lang="en-US" sz="1400" b="1" dirty="0" smtClean="0">
                <a:solidFill>
                  <a:srgbClr val="FF0000"/>
                </a:solidFill>
              </a:rPr>
              <a:t> </a:t>
            </a:r>
            <a:r>
              <a:rPr lang="sr-Latn-CS" sz="1400" b="1" dirty="0" smtClean="0">
                <a:solidFill>
                  <a:srgbClr val="FF0000"/>
                </a:solidFill>
              </a:rPr>
              <a:t> iSPEX t</a:t>
            </a:r>
            <a:r>
              <a:rPr lang="en-US" sz="1400" b="1" dirty="0" smtClean="0">
                <a:solidFill>
                  <a:srgbClr val="FF0000"/>
                </a:solidFill>
              </a:rPr>
              <a:t>ea</a:t>
            </a:r>
            <a:r>
              <a:rPr lang="sr-Latn-CS" sz="1400" b="1" dirty="0" smtClean="0">
                <a:solidFill>
                  <a:srgbClr val="FF0000"/>
                </a:solidFill>
              </a:rPr>
              <a:t>m</a:t>
            </a:r>
            <a:endParaRPr lang="sr-Latn-CS" sz="1400" b="1" dirty="0">
              <a:solidFill>
                <a:srgbClr val="FF0000"/>
              </a:solidFill>
            </a:endParaRPr>
          </a:p>
          <a:p>
            <a:endParaRPr lang="en-US" sz="1400" dirty="0"/>
          </a:p>
          <a:p>
            <a:r>
              <a:rPr lang="en-US" sz="1400" b="1" dirty="0">
                <a:solidFill>
                  <a:srgbClr val="008080"/>
                </a:solidFill>
              </a:rPr>
              <a:t>1. </a:t>
            </a:r>
            <a:r>
              <a:rPr lang="en-US" sz="1400" b="1" dirty="0" err="1" smtClean="0">
                <a:solidFill>
                  <a:srgbClr val="008080"/>
                </a:solidFill>
              </a:rPr>
              <a:t>Mirjana</a:t>
            </a:r>
            <a:r>
              <a:rPr lang="en-US" sz="1400" b="1" dirty="0" smtClean="0">
                <a:solidFill>
                  <a:srgbClr val="008080"/>
                </a:solidFill>
              </a:rPr>
              <a:t> </a:t>
            </a:r>
            <a:r>
              <a:rPr lang="sr-Latn-CS" sz="1400" b="1" dirty="0" smtClean="0">
                <a:solidFill>
                  <a:srgbClr val="008080"/>
                </a:solidFill>
              </a:rPr>
              <a:t>Božić, </a:t>
            </a:r>
            <a:r>
              <a:rPr lang="sr-Latn-CS" sz="1400" b="1" dirty="0" smtClean="0">
                <a:solidFill>
                  <a:srgbClr val="0070C0"/>
                </a:solidFill>
              </a:rPr>
              <a:t>Institute of Physics, Univerisity of Belgrade</a:t>
            </a:r>
            <a:r>
              <a:rPr lang="sr-Latn-CS" sz="1400" b="1" dirty="0" smtClean="0">
                <a:solidFill>
                  <a:srgbClr val="008080"/>
                </a:solidFill>
              </a:rPr>
              <a:t>, team leader</a:t>
            </a:r>
            <a:endParaRPr lang="en-US" sz="1400" b="1" dirty="0">
              <a:solidFill>
                <a:srgbClr val="008080"/>
              </a:solidFill>
            </a:endParaRPr>
          </a:p>
          <a:p>
            <a:r>
              <a:rPr lang="en-US" sz="1400" b="1" dirty="0">
                <a:solidFill>
                  <a:srgbClr val="008080"/>
                </a:solidFill>
              </a:rPr>
              <a:t>2. </a:t>
            </a:r>
            <a:r>
              <a:rPr lang="sr-Latn-CS" sz="1400" b="1" dirty="0" smtClean="0">
                <a:solidFill>
                  <a:srgbClr val="008080"/>
                </a:solidFill>
              </a:rPr>
              <a:t>Ilija Savić, </a:t>
            </a:r>
            <a:r>
              <a:rPr lang="sr-Latn-CS" sz="1400" b="1" dirty="0" smtClean="0">
                <a:solidFill>
                  <a:srgbClr val="0070C0"/>
                </a:solidFill>
              </a:rPr>
              <a:t>Physics Faculty, University of </a:t>
            </a:r>
            <a:r>
              <a:rPr lang="en-US" sz="1400" b="1" dirty="0" smtClean="0">
                <a:solidFill>
                  <a:srgbClr val="0070C0"/>
                </a:solidFill>
              </a:rPr>
              <a:t>Belgrade</a:t>
            </a:r>
            <a:endParaRPr lang="en-US" sz="1400" b="1" dirty="0">
              <a:solidFill>
                <a:srgbClr val="0070C0"/>
              </a:solidFill>
            </a:endParaRPr>
          </a:p>
          <a:p>
            <a:r>
              <a:rPr lang="en-US" sz="1400" b="1" dirty="0">
                <a:solidFill>
                  <a:srgbClr val="008080"/>
                </a:solidFill>
              </a:rPr>
              <a:t>3. </a:t>
            </a:r>
            <a:r>
              <a:rPr lang="sr-Latn-CS" sz="1400" b="1" dirty="0" smtClean="0">
                <a:solidFill>
                  <a:srgbClr val="008080"/>
                </a:solidFill>
              </a:rPr>
              <a:t>Nenad Vukmirović</a:t>
            </a:r>
            <a:r>
              <a:rPr lang="en-US" sz="1400" b="1" dirty="0" smtClean="0">
                <a:solidFill>
                  <a:srgbClr val="008080"/>
                </a:solidFill>
              </a:rPr>
              <a:t>, </a:t>
            </a:r>
            <a:r>
              <a:rPr lang="sr-Latn-CS" sz="1400" b="1" dirty="0" smtClean="0">
                <a:solidFill>
                  <a:srgbClr val="0070C0"/>
                </a:solidFill>
              </a:rPr>
              <a:t>Institute of Physics, Univerisity of Belgrade</a:t>
            </a:r>
            <a:endParaRPr lang="en-US" sz="1400" b="1" dirty="0">
              <a:solidFill>
                <a:srgbClr val="0070C0"/>
              </a:solidFill>
            </a:endParaRPr>
          </a:p>
          <a:p>
            <a:r>
              <a:rPr lang="en-US" sz="1400" b="1" dirty="0">
                <a:solidFill>
                  <a:srgbClr val="008080"/>
                </a:solidFill>
              </a:rPr>
              <a:t>4. </a:t>
            </a:r>
            <a:r>
              <a:rPr lang="sr-Latn-CS" sz="1400" b="1" dirty="0" smtClean="0">
                <a:solidFill>
                  <a:srgbClr val="008080"/>
                </a:solidFill>
              </a:rPr>
              <a:t>Darko Vasiljević</a:t>
            </a:r>
            <a:r>
              <a:rPr lang="en-US" sz="1400" b="1" dirty="0" smtClean="0">
                <a:solidFill>
                  <a:srgbClr val="008080"/>
                </a:solidFill>
              </a:rPr>
              <a:t>, </a:t>
            </a:r>
            <a:r>
              <a:rPr lang="sr-Latn-CS" sz="1400" b="1" dirty="0" smtClean="0">
                <a:solidFill>
                  <a:srgbClr val="0070C0"/>
                </a:solidFill>
              </a:rPr>
              <a:t>Institute of Physics, Univerisity of Belgrade</a:t>
            </a:r>
            <a:endParaRPr lang="en-US" sz="1400" b="1" dirty="0">
              <a:solidFill>
                <a:srgbClr val="0070C0"/>
              </a:solidFill>
            </a:endParaRPr>
          </a:p>
          <a:p>
            <a:r>
              <a:rPr lang="en-US" sz="1400" b="1" dirty="0">
                <a:solidFill>
                  <a:srgbClr val="008080"/>
                </a:solidFill>
              </a:rPr>
              <a:t>5. </a:t>
            </a:r>
            <a:r>
              <a:rPr lang="sr-Latn-CS" sz="1400" b="1" dirty="0" smtClean="0">
                <a:solidFill>
                  <a:srgbClr val="008080"/>
                </a:solidFill>
              </a:rPr>
              <a:t>Zoran Mijić</a:t>
            </a:r>
            <a:r>
              <a:rPr lang="en-US" sz="1400" b="1" dirty="0" smtClean="0">
                <a:solidFill>
                  <a:srgbClr val="008080"/>
                </a:solidFill>
              </a:rPr>
              <a:t>, </a:t>
            </a:r>
            <a:r>
              <a:rPr lang="sr-Latn-CS" sz="1400" b="1" dirty="0" smtClean="0">
                <a:solidFill>
                  <a:srgbClr val="0070C0"/>
                </a:solidFill>
              </a:rPr>
              <a:t>Institute of Physics, Univerisity of Belgrade</a:t>
            </a:r>
            <a:endParaRPr lang="en-US" sz="1400" b="1" dirty="0">
              <a:solidFill>
                <a:srgbClr val="0070C0"/>
              </a:solidFill>
            </a:endParaRPr>
          </a:p>
          <a:p>
            <a:r>
              <a:rPr lang="en-US" sz="1400" b="1" dirty="0">
                <a:solidFill>
                  <a:srgbClr val="008080"/>
                </a:solidFill>
              </a:rPr>
              <a:t>6. </a:t>
            </a:r>
            <a:r>
              <a:rPr lang="sr-Latn-CS" sz="1400" b="1" dirty="0" smtClean="0">
                <a:solidFill>
                  <a:srgbClr val="008080"/>
                </a:solidFill>
              </a:rPr>
              <a:t>Milena Davidović</a:t>
            </a:r>
            <a:r>
              <a:rPr lang="en-US" sz="1400" b="1" dirty="0" smtClean="0">
                <a:solidFill>
                  <a:srgbClr val="008080"/>
                </a:solidFill>
              </a:rPr>
              <a:t>, </a:t>
            </a:r>
            <a:r>
              <a:rPr lang="sr-Latn-CS" sz="1400" b="1" dirty="0" smtClean="0">
                <a:solidFill>
                  <a:srgbClr val="0070C0"/>
                </a:solidFill>
              </a:rPr>
              <a:t>Faculty of Civil Engineering</a:t>
            </a:r>
            <a:r>
              <a:rPr lang="en-US" sz="1400" b="1" dirty="0" smtClean="0">
                <a:solidFill>
                  <a:srgbClr val="0070C0"/>
                </a:solidFill>
              </a:rPr>
              <a:t>, </a:t>
            </a:r>
            <a:r>
              <a:rPr lang="sr-Latn-CS" sz="1400" b="1" dirty="0" smtClean="0">
                <a:solidFill>
                  <a:srgbClr val="0070C0"/>
                </a:solidFill>
              </a:rPr>
              <a:t>University of Belgrade</a:t>
            </a:r>
            <a:endParaRPr lang="en-US" sz="1400" b="1" dirty="0">
              <a:solidFill>
                <a:srgbClr val="0070C0"/>
              </a:solidFill>
            </a:endParaRPr>
          </a:p>
          <a:p>
            <a:r>
              <a:rPr lang="en-US" sz="1400" b="1" dirty="0">
                <a:solidFill>
                  <a:srgbClr val="008080"/>
                </a:solidFill>
              </a:rPr>
              <a:t>7. </a:t>
            </a:r>
            <a:r>
              <a:rPr lang="sr-Latn-CS" sz="1400" b="1" dirty="0" smtClean="0">
                <a:solidFill>
                  <a:srgbClr val="008080"/>
                </a:solidFill>
              </a:rPr>
              <a:t>Jovica Milisavljević, </a:t>
            </a:r>
            <a:r>
              <a:rPr lang="sr-Latn-CS" sz="1400" b="1" dirty="0" smtClean="0">
                <a:solidFill>
                  <a:srgbClr val="0070C0"/>
                </a:solidFill>
              </a:rPr>
              <a:t>Mathematical  Grammar School</a:t>
            </a:r>
            <a:endParaRPr lang="en-US" sz="1400" b="1" dirty="0">
              <a:solidFill>
                <a:srgbClr val="0070C0"/>
              </a:solidFill>
            </a:endParaRPr>
          </a:p>
          <a:p>
            <a:r>
              <a:rPr lang="en-US" sz="1400" b="1" dirty="0">
                <a:solidFill>
                  <a:srgbClr val="008080"/>
                </a:solidFill>
              </a:rPr>
              <a:t>8. </a:t>
            </a:r>
            <a:r>
              <a:rPr lang="sr-Latn-CS" sz="1400" b="1" dirty="0" smtClean="0">
                <a:solidFill>
                  <a:srgbClr val="008080"/>
                </a:solidFill>
              </a:rPr>
              <a:t>Biljana Stojičić, </a:t>
            </a:r>
            <a:r>
              <a:rPr lang="sr-Latn-CS" sz="1400" b="1" dirty="0" smtClean="0">
                <a:solidFill>
                  <a:srgbClr val="0070C0"/>
                </a:solidFill>
              </a:rPr>
              <a:t>Zemun Grammar School</a:t>
            </a:r>
            <a:endParaRPr lang="en-US" sz="1400" b="1" dirty="0">
              <a:solidFill>
                <a:srgbClr val="0070C0"/>
              </a:solidFill>
            </a:endParaRPr>
          </a:p>
          <a:p>
            <a:r>
              <a:rPr lang="sr-Latn-CS" sz="1400" b="1" dirty="0">
                <a:solidFill>
                  <a:srgbClr val="008080"/>
                </a:solidFill>
              </a:rPr>
              <a:t>9. </a:t>
            </a:r>
            <a:r>
              <a:rPr lang="sr-Latn-CS" sz="1400" b="1" dirty="0" smtClean="0">
                <a:solidFill>
                  <a:srgbClr val="008080"/>
                </a:solidFill>
              </a:rPr>
              <a:t>Goran Stojićević, </a:t>
            </a:r>
            <a:r>
              <a:rPr lang="sr-Latn-CS" sz="1400" b="1" dirty="0" smtClean="0">
                <a:solidFill>
                  <a:srgbClr val="0070C0"/>
                </a:solidFill>
              </a:rPr>
              <a:t>Center for advanced training, Šabac </a:t>
            </a:r>
            <a:endParaRPr lang="en-US" sz="1400" b="1" dirty="0">
              <a:solidFill>
                <a:srgbClr val="0070C0"/>
              </a:solidFill>
            </a:endParaRPr>
          </a:p>
          <a:p>
            <a:r>
              <a:rPr lang="en-US" sz="1400" b="1" dirty="0">
                <a:solidFill>
                  <a:srgbClr val="008080"/>
                </a:solidFill>
              </a:rPr>
              <a:t>10. </a:t>
            </a:r>
            <a:r>
              <a:rPr lang="sr-Latn-CS" sz="1400" b="1" dirty="0" smtClean="0">
                <a:solidFill>
                  <a:srgbClr val="008080"/>
                </a:solidFill>
              </a:rPr>
              <a:t>Milenija Joksimović, </a:t>
            </a:r>
            <a:r>
              <a:rPr lang="sr-Latn-CS" sz="1400" b="1" dirty="0" smtClean="0">
                <a:solidFill>
                  <a:srgbClr val="0070C0"/>
                </a:solidFill>
              </a:rPr>
              <a:t>Chemical Nutritional Technological School, Belgrade</a:t>
            </a:r>
            <a:endParaRPr lang="en-US" sz="1400" b="1" dirty="0">
              <a:solidFill>
                <a:srgbClr val="0070C0"/>
              </a:solidFill>
            </a:endParaRPr>
          </a:p>
          <a:p>
            <a:r>
              <a:rPr lang="sr-Latn-CS" sz="1400" b="1" dirty="0">
                <a:solidFill>
                  <a:srgbClr val="008080"/>
                </a:solidFill>
              </a:rPr>
              <a:t>11. </a:t>
            </a:r>
            <a:r>
              <a:rPr lang="sr-Latn-CS" sz="1400" b="1" dirty="0" smtClean="0">
                <a:solidFill>
                  <a:srgbClr val="008080"/>
                </a:solidFill>
              </a:rPr>
              <a:t>Ljiljana Ivančević, </a:t>
            </a:r>
            <a:r>
              <a:rPr lang="sr-Latn-CS" sz="1400" b="1" dirty="0" smtClean="0">
                <a:solidFill>
                  <a:srgbClr val="0070C0"/>
                </a:solidFill>
              </a:rPr>
              <a:t>Primary School Djordje Krstić, Belgrade</a:t>
            </a:r>
            <a:endParaRPr lang="en-US" sz="1400" b="1" dirty="0">
              <a:solidFill>
                <a:srgbClr val="0070C0"/>
              </a:solidFill>
            </a:endParaRPr>
          </a:p>
          <a:p>
            <a:r>
              <a:rPr lang="sr-Latn-CS" sz="1400" b="1" dirty="0">
                <a:solidFill>
                  <a:srgbClr val="008080"/>
                </a:solidFill>
              </a:rPr>
              <a:t>12. </a:t>
            </a:r>
            <a:r>
              <a:rPr lang="sr-Latn-CS" sz="1400" b="1" dirty="0" smtClean="0">
                <a:solidFill>
                  <a:srgbClr val="008080"/>
                </a:solidFill>
              </a:rPr>
              <a:t>Marijana Jović Lučić, </a:t>
            </a:r>
            <a:r>
              <a:rPr lang="sr-Latn-CS" sz="1400" b="1" dirty="0" smtClean="0">
                <a:solidFill>
                  <a:srgbClr val="0070C0"/>
                </a:solidFill>
              </a:rPr>
              <a:t>Primary School Djordje Krstić, Belgrade</a:t>
            </a:r>
            <a:endParaRPr lang="en-US" sz="1400" b="1" dirty="0">
              <a:solidFill>
                <a:srgbClr val="0070C0"/>
              </a:solidFill>
            </a:endParaRPr>
          </a:p>
          <a:p>
            <a:r>
              <a:rPr lang="sr-Latn-CS" sz="1400" b="1" dirty="0">
                <a:solidFill>
                  <a:srgbClr val="008080"/>
                </a:solidFill>
              </a:rPr>
              <a:t>13. </a:t>
            </a:r>
            <a:r>
              <a:rPr lang="sr-Latn-CS" sz="1400" b="1" dirty="0" smtClean="0">
                <a:solidFill>
                  <a:srgbClr val="008080"/>
                </a:solidFill>
              </a:rPr>
              <a:t>Tatjana Marković Topalović, </a:t>
            </a:r>
            <a:r>
              <a:rPr lang="sr-Latn-CS" sz="1400" b="1" dirty="0" smtClean="0">
                <a:solidFill>
                  <a:srgbClr val="0070C0"/>
                </a:solidFill>
              </a:rPr>
              <a:t>Medical School dr Andra Jovanović, Šabac</a:t>
            </a:r>
            <a:endParaRPr lang="en-US" sz="1400" b="1" dirty="0">
              <a:solidFill>
                <a:srgbClr val="0070C0"/>
              </a:solidFill>
            </a:endParaRPr>
          </a:p>
          <a:p>
            <a:r>
              <a:rPr lang="sr-Latn-CS" sz="1400" b="1" dirty="0">
                <a:solidFill>
                  <a:srgbClr val="008080"/>
                </a:solidFill>
              </a:rPr>
              <a:t>14. </a:t>
            </a:r>
            <a:r>
              <a:rPr lang="sr-Latn-CS" sz="1400" b="1" dirty="0" smtClean="0">
                <a:solidFill>
                  <a:srgbClr val="008080"/>
                </a:solidFill>
              </a:rPr>
              <a:t>Jovana Mišić, </a:t>
            </a:r>
            <a:r>
              <a:rPr lang="sr-Latn-CS" sz="1400" b="1" dirty="0" smtClean="0">
                <a:solidFill>
                  <a:srgbClr val="0070C0"/>
                </a:solidFill>
              </a:rPr>
              <a:t>Primary School United Nations,  Belgrade</a:t>
            </a:r>
            <a:endParaRPr lang="en-US" sz="1400" b="1" dirty="0">
              <a:solidFill>
                <a:srgbClr val="0070C0"/>
              </a:solidFill>
            </a:endParaRPr>
          </a:p>
          <a:p>
            <a:r>
              <a:rPr lang="en-US" sz="1400" b="1" dirty="0">
                <a:solidFill>
                  <a:srgbClr val="008080"/>
                </a:solidFill>
              </a:rPr>
              <a:t>15. </a:t>
            </a:r>
            <a:r>
              <a:rPr lang="sr-Latn-CS" sz="1400" b="1" dirty="0" smtClean="0">
                <a:solidFill>
                  <a:srgbClr val="008080"/>
                </a:solidFill>
              </a:rPr>
              <a:t>Jelena Živanović</a:t>
            </a:r>
            <a:r>
              <a:rPr lang="sr-Cyrl-CS" sz="1400" b="1" dirty="0" smtClean="0">
                <a:solidFill>
                  <a:srgbClr val="008080"/>
                </a:solidFill>
              </a:rPr>
              <a:t>, </a:t>
            </a:r>
            <a:r>
              <a:rPr lang="sr-Latn-CS" sz="1400" b="1" dirty="0" smtClean="0">
                <a:solidFill>
                  <a:srgbClr val="0070C0"/>
                </a:solidFill>
              </a:rPr>
              <a:t>Zemun Grammar School </a:t>
            </a:r>
            <a:endParaRPr lang="en-US" sz="1400" b="1" dirty="0">
              <a:solidFill>
                <a:srgbClr val="0070C0"/>
              </a:solidFill>
            </a:endParaRPr>
          </a:p>
          <a:p>
            <a:r>
              <a:rPr lang="sr-Cyrl-CS" sz="1400" b="1" dirty="0">
                <a:solidFill>
                  <a:srgbClr val="008080"/>
                </a:solidFill>
              </a:rPr>
              <a:t>16. </a:t>
            </a:r>
            <a:r>
              <a:rPr lang="sr-Latn-CS" sz="1400" b="1" dirty="0" smtClean="0">
                <a:solidFill>
                  <a:srgbClr val="008080"/>
                </a:solidFill>
              </a:rPr>
              <a:t>Sanja Bulat</a:t>
            </a:r>
            <a:r>
              <a:rPr lang="sr-Cyrl-CS" sz="1400" b="1" dirty="0" smtClean="0">
                <a:solidFill>
                  <a:srgbClr val="008080"/>
                </a:solidFill>
              </a:rPr>
              <a:t>, </a:t>
            </a:r>
            <a:r>
              <a:rPr lang="sr-Latn-CS" sz="1400" b="1" dirty="0" smtClean="0">
                <a:solidFill>
                  <a:srgbClr val="0070C0"/>
                </a:solidFill>
              </a:rPr>
              <a:t>Primary School Branislav Nušić, Belgrade</a:t>
            </a:r>
            <a:endParaRPr lang="en-US" sz="1400" b="1" dirty="0">
              <a:solidFill>
                <a:srgbClr val="0070C0"/>
              </a:solidFill>
            </a:endParaRPr>
          </a:p>
        </p:txBody>
      </p:sp>
      <p:sp>
        <p:nvSpPr>
          <p:cNvPr id="3" name="TextBox 2"/>
          <p:cNvSpPr txBox="1"/>
          <p:nvPr/>
        </p:nvSpPr>
        <p:spPr>
          <a:xfrm>
            <a:off x="714348" y="4572008"/>
            <a:ext cx="3674404" cy="1200329"/>
          </a:xfrm>
          <a:prstGeom prst="rect">
            <a:avLst/>
          </a:prstGeom>
          <a:noFill/>
        </p:spPr>
        <p:txBody>
          <a:bodyPr wrap="none" rtlCol="0">
            <a:spAutoFit/>
          </a:bodyPr>
          <a:lstStyle/>
          <a:p>
            <a:r>
              <a:rPr lang="sr-Latn-CS" b="1" dirty="0" smtClean="0">
                <a:solidFill>
                  <a:srgbClr val="FF0000"/>
                </a:solidFill>
              </a:rPr>
              <a:t>Project supported by: </a:t>
            </a:r>
          </a:p>
          <a:p>
            <a:r>
              <a:rPr lang="sr-Latn-CS" b="1" dirty="0" smtClean="0">
                <a:solidFill>
                  <a:srgbClr val="0070C0"/>
                </a:solidFill>
              </a:rPr>
              <a:t>The Center for promotion of science</a:t>
            </a:r>
          </a:p>
          <a:p>
            <a:r>
              <a:rPr lang="sr-Latn-CS" b="1" dirty="0" smtClean="0">
                <a:solidFill>
                  <a:srgbClr val="0070C0"/>
                </a:solidFill>
              </a:rPr>
              <a:t>Institute of Physics </a:t>
            </a:r>
          </a:p>
          <a:p>
            <a:r>
              <a:rPr lang="sr-Latn-CS" b="1" dirty="0" smtClean="0">
                <a:solidFill>
                  <a:srgbClr val="0070C0"/>
                </a:solidFill>
              </a:rPr>
              <a:t>Physical Society of Serbia</a:t>
            </a:r>
            <a:endParaRPr lang="en-US" b="1" dirty="0">
              <a:solidFill>
                <a:srgbClr val="0070C0"/>
              </a:solidFill>
            </a:endParaRPr>
          </a:p>
        </p:txBody>
      </p:sp>
      <p:pic>
        <p:nvPicPr>
          <p:cNvPr id="4" name="Picture 3" descr="logo14.png"/>
          <p:cNvPicPr>
            <a:picLocks noChangeAspect="1"/>
          </p:cNvPicPr>
          <p:nvPr/>
        </p:nvPicPr>
        <p:blipFill>
          <a:blip r:embed="rId2"/>
          <a:stretch>
            <a:fillRect/>
          </a:stretch>
        </p:blipFill>
        <p:spPr>
          <a:xfrm>
            <a:off x="5929322" y="4500570"/>
            <a:ext cx="2385592" cy="1270487"/>
          </a:xfrm>
          <a:prstGeom prst="rect">
            <a:avLst/>
          </a:prstGeom>
        </p:spPr>
      </p:pic>
      <p:pic>
        <p:nvPicPr>
          <p:cNvPr id="5" name="Picture 4" descr="ipb-header-cir.png"/>
          <p:cNvPicPr>
            <a:picLocks noChangeAspect="1"/>
          </p:cNvPicPr>
          <p:nvPr/>
        </p:nvPicPr>
        <p:blipFill>
          <a:blip r:embed="rId3"/>
          <a:stretch>
            <a:fillRect/>
          </a:stretch>
        </p:blipFill>
        <p:spPr>
          <a:xfrm>
            <a:off x="642910" y="6000768"/>
            <a:ext cx="3771142" cy="555440"/>
          </a:xfrm>
          <a:prstGeom prst="rect">
            <a:avLst/>
          </a:prstGeom>
        </p:spPr>
      </p:pic>
      <p:pic>
        <p:nvPicPr>
          <p:cNvPr id="3074" name="Picture 2" descr="http://www.dfs.rs/images/dfs-logo.jpg"/>
          <p:cNvPicPr>
            <a:picLocks noChangeAspect="1" noChangeArrowheads="1"/>
          </p:cNvPicPr>
          <p:nvPr/>
        </p:nvPicPr>
        <p:blipFill>
          <a:blip r:embed="rId4"/>
          <a:srcRect/>
          <a:stretch>
            <a:fillRect/>
          </a:stretch>
        </p:blipFill>
        <p:spPr bwMode="auto">
          <a:xfrm>
            <a:off x="5429256" y="5786454"/>
            <a:ext cx="952500" cy="876300"/>
          </a:xfrm>
          <a:prstGeom prst="rect">
            <a:avLst/>
          </a:prstGeom>
          <a:noFill/>
        </p:spPr>
      </p:pic>
      <p:sp>
        <p:nvSpPr>
          <p:cNvPr id="7" name="TextBox 6"/>
          <p:cNvSpPr txBox="1"/>
          <p:nvPr/>
        </p:nvSpPr>
        <p:spPr>
          <a:xfrm>
            <a:off x="6643702" y="6072206"/>
            <a:ext cx="2071702" cy="307777"/>
          </a:xfrm>
          <a:prstGeom prst="rect">
            <a:avLst/>
          </a:prstGeom>
          <a:noFill/>
        </p:spPr>
        <p:txBody>
          <a:bodyPr wrap="square" rtlCol="0">
            <a:spAutoFit/>
          </a:bodyPr>
          <a:lstStyle/>
          <a:p>
            <a:r>
              <a:rPr lang="sr-Latn-CS" sz="1400" b="1" dirty="0" smtClean="0"/>
              <a:t>Physical Society of Serbia</a:t>
            </a:r>
            <a:endParaRPr lang="en-US" sz="14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826</TotalTime>
  <Words>688</Words>
  <Application>Microsoft Office PowerPoint</Application>
  <PresentationFormat>On-screen Show (4:3)</PresentationFormat>
  <Paragraphs>60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Oem</dc:creator>
  <cp:lastModifiedBy>Oem</cp:lastModifiedBy>
  <cp:revision>99</cp:revision>
  <dcterms:created xsi:type="dcterms:W3CDTF">2015-09-11T18:25:59Z</dcterms:created>
  <dcterms:modified xsi:type="dcterms:W3CDTF">2015-11-27T21:23:54Z</dcterms:modified>
</cp:coreProperties>
</file>